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2" r:id="rId1"/>
  </p:sldMasterIdLst>
  <p:notesMasterIdLst>
    <p:notesMasterId r:id="rId13"/>
  </p:notesMasterIdLst>
  <p:sldIdLst>
    <p:sldId id="256" r:id="rId2"/>
    <p:sldId id="375" r:id="rId3"/>
    <p:sldId id="312" r:id="rId4"/>
    <p:sldId id="377" r:id="rId5"/>
    <p:sldId id="376" r:id="rId6"/>
    <p:sldId id="369" r:id="rId7"/>
    <p:sldId id="373" r:id="rId8"/>
    <p:sldId id="273" r:id="rId9"/>
    <p:sldId id="378" r:id="rId10"/>
    <p:sldId id="374" r:id="rId11"/>
    <p:sldId id="348" r:id="rId12"/>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Smith" initials="MS" lastIdx="16" clrIdx="0">
    <p:extLst>
      <p:ext uri="{19B8F6BF-5375-455C-9EA6-DF929625EA0E}">
        <p15:presenceInfo xmlns:p15="http://schemas.microsoft.com/office/powerpoint/2012/main" userId="S::michelle.smith@chelanpud.org::e205a5cc-4931-48b0-9781-a217ad34689d" providerId="AD"/>
      </p:ext>
    </p:extLst>
  </p:cmAuthor>
  <p:cmAuthor id="2" name="Laura Merrill" initials="LM" lastIdx="7" clrIdx="1">
    <p:extLst>
      <p:ext uri="{19B8F6BF-5375-455C-9EA6-DF929625EA0E}">
        <p15:presenceInfo xmlns:p15="http://schemas.microsoft.com/office/powerpoint/2012/main" userId="S-1-5-21-2053645502-1725184704-1609722162-1218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2BC80"/>
    <a:srgbClr val="F5D9CC"/>
    <a:srgbClr val="FAED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67CD88-14FA-439C-A431-906C27CE7226}" v="11" dt="2022-02-03T00:55:56.799"/>
    <p1510:client id="{995BC43D-339E-4575-9C08-93E45A518357}" v="3" dt="2022-02-03T18:58:42.3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137" autoAdjust="0"/>
  </p:normalViewPr>
  <p:slideViewPr>
    <p:cSldViewPr snapToGrid="0">
      <p:cViewPr varScale="1">
        <p:scale>
          <a:sx n="97" d="100"/>
          <a:sy n="97" d="100"/>
        </p:scale>
        <p:origin x="1110" y="84"/>
      </p:cViewPr>
      <p:guideLst/>
    </p:cSldViewPr>
  </p:slideViewPr>
  <p:outlineViewPr>
    <p:cViewPr>
      <p:scale>
        <a:sx n="33" d="100"/>
        <a:sy n="33" d="100"/>
      </p:scale>
      <p:origin x="0" y="-186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Wilkens" userId="761ec580-ca9a-43e2-9b77-55731ec9020a" providerId="ADAL" clId="{995BC43D-339E-4575-9C08-93E45A518357}"/>
    <pc:docChg chg="undo custSel addSld delSld modSld sldOrd modNotesMaster">
      <pc:chgData name="Jeff Wilkens" userId="761ec580-ca9a-43e2-9b77-55731ec9020a" providerId="ADAL" clId="{995BC43D-339E-4575-9C08-93E45A518357}" dt="2022-02-03T19:46:36.249" v="670" actId="14100"/>
      <pc:docMkLst>
        <pc:docMk/>
      </pc:docMkLst>
      <pc:sldChg chg="modSp mod">
        <pc:chgData name="Jeff Wilkens" userId="761ec580-ca9a-43e2-9b77-55731ec9020a" providerId="ADAL" clId="{995BC43D-339E-4575-9C08-93E45A518357}" dt="2022-02-03T19:24:07.260" v="649" actId="20577"/>
        <pc:sldMkLst>
          <pc:docMk/>
          <pc:sldMk cId="3968859992" sldId="256"/>
        </pc:sldMkLst>
        <pc:spChg chg="mod">
          <ac:chgData name="Jeff Wilkens" userId="761ec580-ca9a-43e2-9b77-55731ec9020a" providerId="ADAL" clId="{995BC43D-339E-4575-9C08-93E45A518357}" dt="2022-02-03T19:24:07.260" v="649" actId="20577"/>
          <ac:spMkLst>
            <pc:docMk/>
            <pc:sldMk cId="3968859992" sldId="256"/>
            <ac:spMk id="3" creationId="{02D661CD-C889-49FF-B3B2-1EC8729BAB04}"/>
          </ac:spMkLst>
        </pc:spChg>
      </pc:sldChg>
      <pc:sldChg chg="modSp add mod ord">
        <pc:chgData name="Jeff Wilkens" userId="761ec580-ca9a-43e2-9b77-55731ec9020a" providerId="ADAL" clId="{995BC43D-339E-4575-9C08-93E45A518357}" dt="2022-02-03T19:46:26.859" v="668" actId="14100"/>
        <pc:sldMkLst>
          <pc:docMk/>
          <pc:sldMk cId="3462936099" sldId="273"/>
        </pc:sldMkLst>
        <pc:spChg chg="mod">
          <ac:chgData name="Jeff Wilkens" userId="761ec580-ca9a-43e2-9b77-55731ec9020a" providerId="ADAL" clId="{995BC43D-339E-4575-9C08-93E45A518357}" dt="2022-02-03T19:46:26.859" v="668" actId="14100"/>
          <ac:spMkLst>
            <pc:docMk/>
            <pc:sldMk cId="3462936099" sldId="273"/>
            <ac:spMk id="2" creationId="{E076C48A-70C2-4064-ABD1-4A5EDDB2B116}"/>
          </ac:spMkLst>
        </pc:spChg>
        <pc:spChg chg="mod">
          <ac:chgData name="Jeff Wilkens" userId="761ec580-ca9a-43e2-9b77-55731ec9020a" providerId="ADAL" clId="{995BC43D-339E-4575-9C08-93E45A518357}" dt="2022-02-03T19:11:18.430" v="485" actId="27636"/>
          <ac:spMkLst>
            <pc:docMk/>
            <pc:sldMk cId="3462936099" sldId="273"/>
            <ac:spMk id="3" creationId="{70168647-6E17-4612-9513-F6BF11FA62D4}"/>
          </ac:spMkLst>
        </pc:spChg>
        <pc:picChg chg="mod">
          <ac:chgData name="Jeff Wilkens" userId="761ec580-ca9a-43e2-9b77-55731ec9020a" providerId="ADAL" clId="{995BC43D-339E-4575-9C08-93E45A518357}" dt="2022-02-03T19:11:51.848" v="489" actId="1076"/>
          <ac:picMkLst>
            <pc:docMk/>
            <pc:sldMk cId="3462936099" sldId="273"/>
            <ac:picMk id="5" creationId="{8383387E-4566-4442-B332-8CD9CA51E84A}"/>
          </ac:picMkLst>
        </pc:picChg>
      </pc:sldChg>
      <pc:sldChg chg="modSp add del mod ord">
        <pc:chgData name="Jeff Wilkens" userId="761ec580-ca9a-43e2-9b77-55731ec9020a" providerId="ADAL" clId="{995BC43D-339E-4575-9C08-93E45A518357}" dt="2022-02-03T19:11:06.754" v="478" actId="47"/>
        <pc:sldMkLst>
          <pc:docMk/>
          <pc:sldMk cId="1616287378" sldId="274"/>
        </pc:sldMkLst>
        <pc:spChg chg="mod">
          <ac:chgData name="Jeff Wilkens" userId="761ec580-ca9a-43e2-9b77-55731ec9020a" providerId="ADAL" clId="{995BC43D-339E-4575-9C08-93E45A518357}" dt="2022-02-03T19:08:07.536" v="378" actId="14100"/>
          <ac:spMkLst>
            <pc:docMk/>
            <pc:sldMk cId="1616287378" sldId="274"/>
            <ac:spMk id="2" creationId="{E076C48A-70C2-4064-ABD1-4A5EDDB2B116}"/>
          </ac:spMkLst>
        </pc:spChg>
        <pc:spChg chg="mod">
          <ac:chgData name="Jeff Wilkens" userId="761ec580-ca9a-43e2-9b77-55731ec9020a" providerId="ADAL" clId="{995BC43D-339E-4575-9C08-93E45A518357}" dt="2022-02-03T19:10:07.648" v="460" actId="5793"/>
          <ac:spMkLst>
            <pc:docMk/>
            <pc:sldMk cId="1616287378" sldId="274"/>
            <ac:spMk id="3" creationId="{70168647-6E17-4612-9513-F6BF11FA62D4}"/>
          </ac:spMkLst>
        </pc:spChg>
        <pc:picChg chg="mod">
          <ac:chgData name="Jeff Wilkens" userId="761ec580-ca9a-43e2-9b77-55731ec9020a" providerId="ADAL" clId="{995BC43D-339E-4575-9C08-93E45A518357}" dt="2022-02-03T19:08:04.950" v="377" actId="1076"/>
          <ac:picMkLst>
            <pc:docMk/>
            <pc:sldMk cId="1616287378" sldId="274"/>
            <ac:picMk id="5" creationId="{8383387E-4566-4442-B332-8CD9CA51E84A}"/>
          </ac:picMkLst>
        </pc:picChg>
      </pc:sldChg>
      <pc:sldChg chg="modSp mod ord">
        <pc:chgData name="Jeff Wilkens" userId="761ec580-ca9a-43e2-9b77-55731ec9020a" providerId="ADAL" clId="{995BC43D-339E-4575-9C08-93E45A518357}" dt="2022-02-03T19:45:19.432" v="650" actId="20577"/>
        <pc:sldMkLst>
          <pc:docMk/>
          <pc:sldMk cId="1373960877" sldId="312"/>
        </pc:sldMkLst>
        <pc:spChg chg="mod">
          <ac:chgData name="Jeff Wilkens" userId="761ec580-ca9a-43e2-9b77-55731ec9020a" providerId="ADAL" clId="{995BC43D-339E-4575-9C08-93E45A518357}" dt="2022-02-03T19:45:19.432" v="650" actId="20577"/>
          <ac:spMkLst>
            <pc:docMk/>
            <pc:sldMk cId="1373960877" sldId="312"/>
            <ac:spMk id="5" creationId="{B549FF76-0D56-482A-ADE7-C49C8E080E4B}"/>
          </ac:spMkLst>
        </pc:spChg>
      </pc:sldChg>
      <pc:sldChg chg="modSp mod">
        <pc:chgData name="Jeff Wilkens" userId="761ec580-ca9a-43e2-9b77-55731ec9020a" providerId="ADAL" clId="{995BC43D-339E-4575-9C08-93E45A518357}" dt="2022-02-03T19:46:18.019" v="666" actId="14100"/>
        <pc:sldMkLst>
          <pc:docMk/>
          <pc:sldMk cId="2273727533" sldId="369"/>
        </pc:sldMkLst>
        <pc:spChg chg="mod">
          <ac:chgData name="Jeff Wilkens" userId="761ec580-ca9a-43e2-9b77-55731ec9020a" providerId="ADAL" clId="{995BC43D-339E-4575-9C08-93E45A518357}" dt="2022-02-03T19:46:18.019" v="666" actId="14100"/>
          <ac:spMkLst>
            <pc:docMk/>
            <pc:sldMk cId="2273727533" sldId="369"/>
            <ac:spMk id="2" creationId="{881556D2-B4A8-4EA0-A8FC-335CBBBFA882}"/>
          </ac:spMkLst>
        </pc:spChg>
        <pc:spChg chg="mod">
          <ac:chgData name="Jeff Wilkens" userId="761ec580-ca9a-43e2-9b77-55731ec9020a" providerId="ADAL" clId="{995BC43D-339E-4575-9C08-93E45A518357}" dt="2022-02-03T19:45:51.514" v="665" actId="1036"/>
          <ac:spMkLst>
            <pc:docMk/>
            <pc:sldMk cId="2273727533" sldId="369"/>
            <ac:spMk id="5" creationId="{B8B8B8B3-C81C-4E1A-B600-973D6C87F507}"/>
          </ac:spMkLst>
        </pc:spChg>
      </pc:sldChg>
      <pc:sldChg chg="modSp mod">
        <pc:chgData name="Jeff Wilkens" userId="761ec580-ca9a-43e2-9b77-55731ec9020a" providerId="ADAL" clId="{995BC43D-339E-4575-9C08-93E45A518357}" dt="2022-02-03T19:46:23.305" v="667" actId="14100"/>
        <pc:sldMkLst>
          <pc:docMk/>
          <pc:sldMk cId="1049069463" sldId="373"/>
        </pc:sldMkLst>
        <pc:spChg chg="mod">
          <ac:chgData name="Jeff Wilkens" userId="761ec580-ca9a-43e2-9b77-55731ec9020a" providerId="ADAL" clId="{995BC43D-339E-4575-9C08-93E45A518357}" dt="2022-02-03T19:46:23.305" v="667" actId="14100"/>
          <ac:spMkLst>
            <pc:docMk/>
            <pc:sldMk cId="1049069463" sldId="373"/>
            <ac:spMk id="2" creationId="{881556D2-B4A8-4EA0-A8FC-335CBBBFA882}"/>
          </ac:spMkLst>
        </pc:spChg>
        <pc:spChg chg="mod">
          <ac:chgData name="Jeff Wilkens" userId="761ec580-ca9a-43e2-9b77-55731ec9020a" providerId="ADAL" clId="{995BC43D-339E-4575-9C08-93E45A518357}" dt="2022-02-03T18:47:35.630" v="58" actId="20577"/>
          <ac:spMkLst>
            <pc:docMk/>
            <pc:sldMk cId="1049069463" sldId="373"/>
            <ac:spMk id="3" creationId="{84A0E9B6-19FD-48D5-9794-E8449D3FC763}"/>
          </ac:spMkLst>
        </pc:spChg>
      </pc:sldChg>
      <pc:sldChg chg="modSp mod">
        <pc:chgData name="Jeff Wilkens" userId="761ec580-ca9a-43e2-9b77-55731ec9020a" providerId="ADAL" clId="{995BC43D-339E-4575-9C08-93E45A518357}" dt="2022-02-03T19:46:36.249" v="670" actId="14100"/>
        <pc:sldMkLst>
          <pc:docMk/>
          <pc:sldMk cId="185578081" sldId="374"/>
        </pc:sldMkLst>
        <pc:spChg chg="mod">
          <ac:chgData name="Jeff Wilkens" userId="761ec580-ca9a-43e2-9b77-55731ec9020a" providerId="ADAL" clId="{995BC43D-339E-4575-9C08-93E45A518357}" dt="2022-02-03T19:46:36.249" v="670" actId="14100"/>
          <ac:spMkLst>
            <pc:docMk/>
            <pc:sldMk cId="185578081" sldId="374"/>
            <ac:spMk id="2" creationId="{BFACDC05-ED62-4A73-B47C-73543084F68C}"/>
          </ac:spMkLst>
        </pc:spChg>
      </pc:sldChg>
      <pc:sldChg chg="addSp modSp new mod ord">
        <pc:chgData name="Jeff Wilkens" userId="761ec580-ca9a-43e2-9b77-55731ec9020a" providerId="ADAL" clId="{995BC43D-339E-4575-9C08-93E45A518357}" dt="2022-02-03T18:16:09.822" v="52" actId="14100"/>
        <pc:sldMkLst>
          <pc:docMk/>
          <pc:sldMk cId="764884390" sldId="377"/>
        </pc:sldMkLst>
        <pc:spChg chg="mod">
          <ac:chgData name="Jeff Wilkens" userId="761ec580-ca9a-43e2-9b77-55731ec9020a" providerId="ADAL" clId="{995BC43D-339E-4575-9C08-93E45A518357}" dt="2022-02-03T18:14:23.213" v="50" actId="20577"/>
          <ac:spMkLst>
            <pc:docMk/>
            <pc:sldMk cId="764884390" sldId="377"/>
            <ac:spMk id="2" creationId="{FD7BF8FE-D0D0-4E5F-990C-E4DC4B7CB390}"/>
          </ac:spMkLst>
        </pc:spChg>
        <pc:picChg chg="add mod">
          <ac:chgData name="Jeff Wilkens" userId="761ec580-ca9a-43e2-9b77-55731ec9020a" providerId="ADAL" clId="{995BC43D-339E-4575-9C08-93E45A518357}" dt="2022-02-03T18:16:09.822" v="52" actId="14100"/>
          <ac:picMkLst>
            <pc:docMk/>
            <pc:sldMk cId="764884390" sldId="377"/>
            <ac:picMk id="5" creationId="{7842BF15-A4F0-4AE0-AFF2-473993BEBF00}"/>
          </ac:picMkLst>
        </pc:picChg>
      </pc:sldChg>
      <pc:sldChg chg="modSp add mod">
        <pc:chgData name="Jeff Wilkens" userId="761ec580-ca9a-43e2-9b77-55731ec9020a" providerId="ADAL" clId="{995BC43D-339E-4575-9C08-93E45A518357}" dt="2022-02-03T19:46:31.029" v="669" actId="14100"/>
        <pc:sldMkLst>
          <pc:docMk/>
          <pc:sldMk cId="1849415662" sldId="378"/>
        </pc:sldMkLst>
        <pc:spChg chg="mod">
          <ac:chgData name="Jeff Wilkens" userId="761ec580-ca9a-43e2-9b77-55731ec9020a" providerId="ADAL" clId="{995BC43D-339E-4575-9C08-93E45A518357}" dt="2022-02-03T19:46:31.029" v="669" actId="14100"/>
          <ac:spMkLst>
            <pc:docMk/>
            <pc:sldMk cId="1849415662" sldId="378"/>
            <ac:spMk id="2" creationId="{E076C48A-70C2-4064-ABD1-4A5EDDB2B116}"/>
          </ac:spMkLst>
        </pc:spChg>
        <pc:spChg chg="mod">
          <ac:chgData name="Jeff Wilkens" userId="761ec580-ca9a-43e2-9b77-55731ec9020a" providerId="ADAL" clId="{995BC43D-339E-4575-9C08-93E45A518357}" dt="2022-02-03T19:11:25.652" v="487" actId="27636"/>
          <ac:spMkLst>
            <pc:docMk/>
            <pc:sldMk cId="1849415662" sldId="378"/>
            <ac:spMk id="3" creationId="{70168647-6E17-4612-9513-F6BF11FA62D4}"/>
          </ac:spMkLst>
        </pc:spChg>
        <pc:picChg chg="mod">
          <ac:chgData name="Jeff Wilkens" userId="761ec580-ca9a-43e2-9b77-55731ec9020a" providerId="ADAL" clId="{995BC43D-339E-4575-9C08-93E45A518357}" dt="2022-02-03T19:11:44.679" v="488" actId="1076"/>
          <ac:picMkLst>
            <pc:docMk/>
            <pc:sldMk cId="1849415662" sldId="378"/>
            <ac:picMk id="5" creationId="{8383387E-4566-4442-B332-8CD9CA51E84A}"/>
          </ac:picMkLst>
        </pc:picChg>
      </pc:sldChg>
      <pc:sldChg chg="new del">
        <pc:chgData name="Jeff Wilkens" userId="761ec580-ca9a-43e2-9b77-55731ec9020a" providerId="ADAL" clId="{995BC43D-339E-4575-9C08-93E45A518357}" dt="2022-02-03T18:58:45.577" v="72" actId="47"/>
        <pc:sldMkLst>
          <pc:docMk/>
          <pc:sldMk cId="4104514804" sldId="378"/>
        </pc:sldMkLst>
      </pc:sldChg>
      <pc:sldChg chg="new del">
        <pc:chgData name="Jeff Wilkens" userId="761ec580-ca9a-43e2-9b77-55731ec9020a" providerId="ADAL" clId="{995BC43D-339E-4575-9C08-93E45A518357}" dt="2022-02-03T18:58:48.476" v="73" actId="47"/>
        <pc:sldMkLst>
          <pc:docMk/>
          <pc:sldMk cId="1655203711" sldId="3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70659DD1-8784-42E7-8297-0E53E9A25C69}" type="datetimeFigureOut">
              <a:rPr lang="en-US" smtClean="0"/>
              <a:t>2/3/2022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702D8909-604A-4F74-A6FE-192DC3896154}" type="slidenum">
              <a:rPr lang="en-US" smtClean="0"/>
              <a:t>‹#›</a:t>
            </a:fld>
            <a:endParaRPr lang="en-US"/>
          </a:p>
        </p:txBody>
      </p:sp>
    </p:spTree>
    <p:extLst>
      <p:ext uri="{BB962C8B-B14F-4D97-AF65-F5344CB8AC3E}">
        <p14:creationId xmlns:p14="http://schemas.microsoft.com/office/powerpoint/2010/main" val="184282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2D8909-604A-4F74-A6FE-192DC3896154}" type="slidenum">
              <a:rPr lang="en-US" smtClean="0"/>
              <a:t>1</a:t>
            </a:fld>
            <a:endParaRPr lang="en-US"/>
          </a:p>
        </p:txBody>
      </p:sp>
    </p:spTree>
    <p:extLst>
      <p:ext uri="{BB962C8B-B14F-4D97-AF65-F5344CB8AC3E}">
        <p14:creationId xmlns:p14="http://schemas.microsoft.com/office/powerpoint/2010/main" val="1422813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Confluence Parkway is a 2.5-mile bypass corridor that extends from the U.S. 2/Euclid Avenue interchange, crosses the Wenatchee River on a new bridge, and extends south to the intersection of North Miller Street and SR 285/North Wenatchee Avenue. </a:t>
            </a:r>
          </a:p>
          <a:p>
            <a:endParaRPr lang="en-US" dirty="0"/>
          </a:p>
          <a:p>
            <a:r>
              <a:rPr lang="en-US" dirty="0"/>
              <a:t>Play CP </a:t>
            </a:r>
            <a:r>
              <a:rPr lang="en-US" b="1" dirty="0"/>
              <a:t>North to South and Aerial </a:t>
            </a:r>
            <a:r>
              <a:rPr lang="en-US" dirty="0"/>
              <a:t>– City has received $92 million in INFRA funding to implement the project. While the project is partially funded, per federal regulations, the project for the purposes of our environmental assessment includes the entire bypass corridor. </a:t>
            </a:r>
          </a:p>
        </p:txBody>
      </p:sp>
      <p:sp>
        <p:nvSpPr>
          <p:cNvPr id="4" name="Slide Number Placeholder 3"/>
          <p:cNvSpPr>
            <a:spLocks noGrp="1"/>
          </p:cNvSpPr>
          <p:nvPr>
            <p:ph type="sldNum" sz="quarter" idx="5"/>
          </p:nvPr>
        </p:nvSpPr>
        <p:spPr/>
        <p:txBody>
          <a:bodyPr/>
          <a:lstStyle/>
          <a:p>
            <a:fld id="{C125EE16-8B6F-4D5E-AC70-4F35157AC7FF}" type="slidenum">
              <a:rPr lang="en-US" smtClean="0"/>
              <a:t>3</a:t>
            </a:fld>
            <a:endParaRPr lang="en-US"/>
          </a:p>
        </p:txBody>
      </p:sp>
    </p:spTree>
    <p:extLst>
      <p:ext uri="{BB962C8B-B14F-4D97-AF65-F5344CB8AC3E}">
        <p14:creationId xmlns:p14="http://schemas.microsoft.com/office/powerpoint/2010/main" val="1285151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2D8909-604A-4F74-A6FE-192DC3896154}" type="slidenum">
              <a:rPr lang="en-US" smtClean="0"/>
              <a:t>4</a:t>
            </a:fld>
            <a:endParaRPr lang="en-US"/>
          </a:p>
        </p:txBody>
      </p:sp>
    </p:spTree>
    <p:extLst>
      <p:ext uri="{BB962C8B-B14F-4D97-AF65-F5344CB8AC3E}">
        <p14:creationId xmlns:p14="http://schemas.microsoft.com/office/powerpoint/2010/main" val="3993116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2D8909-604A-4F74-A6FE-192DC3896154}" type="slidenum">
              <a:rPr lang="en-US" smtClean="0"/>
              <a:t>5</a:t>
            </a:fld>
            <a:endParaRPr lang="en-US"/>
          </a:p>
        </p:txBody>
      </p:sp>
    </p:spTree>
    <p:extLst>
      <p:ext uri="{BB962C8B-B14F-4D97-AF65-F5344CB8AC3E}">
        <p14:creationId xmlns:p14="http://schemas.microsoft.com/office/powerpoint/2010/main" val="4181463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2D8909-604A-4F74-A6FE-192DC3896154}" type="slidenum">
              <a:rPr lang="en-US" smtClean="0"/>
              <a:t>7</a:t>
            </a:fld>
            <a:endParaRPr lang="en-US"/>
          </a:p>
        </p:txBody>
      </p:sp>
    </p:spTree>
    <p:extLst>
      <p:ext uri="{BB962C8B-B14F-4D97-AF65-F5344CB8AC3E}">
        <p14:creationId xmlns:p14="http://schemas.microsoft.com/office/powerpoint/2010/main" val="3168429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2D8909-604A-4F74-A6FE-192DC3896154}" type="slidenum">
              <a:rPr lang="en-US" smtClean="0"/>
              <a:t>10</a:t>
            </a:fld>
            <a:endParaRPr lang="en-US"/>
          </a:p>
        </p:txBody>
      </p:sp>
    </p:spTree>
    <p:extLst>
      <p:ext uri="{BB962C8B-B14F-4D97-AF65-F5344CB8AC3E}">
        <p14:creationId xmlns:p14="http://schemas.microsoft.com/office/powerpoint/2010/main" val="612114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2D8909-604A-4F74-A6FE-192DC3896154}" type="slidenum">
              <a:rPr lang="en-US" smtClean="0"/>
              <a:t>11</a:t>
            </a:fld>
            <a:endParaRPr lang="en-US"/>
          </a:p>
        </p:txBody>
      </p:sp>
    </p:spTree>
    <p:extLst>
      <p:ext uri="{BB962C8B-B14F-4D97-AF65-F5344CB8AC3E}">
        <p14:creationId xmlns:p14="http://schemas.microsoft.com/office/powerpoint/2010/main" val="3854009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B6681A2-AA5B-4E10-B83B-7F6FF33D7FE1}" type="datetime1">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F29AF-6551-4222-A406-AEC85CB5C85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989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B771DE-C46E-4D1D-B414-9EB35969AFE3}" type="datetime1">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F29AF-6551-4222-A406-AEC85CB5C85A}" type="slidenum">
              <a:rPr lang="en-US" smtClean="0"/>
              <a:t>‹#›</a:t>
            </a:fld>
            <a:endParaRPr lang="en-US"/>
          </a:p>
        </p:txBody>
      </p:sp>
    </p:spTree>
    <p:extLst>
      <p:ext uri="{BB962C8B-B14F-4D97-AF65-F5344CB8AC3E}">
        <p14:creationId xmlns:p14="http://schemas.microsoft.com/office/powerpoint/2010/main" val="514317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400AAB-9D76-46F8-B1B8-21E7AC3AB154}" type="datetime1">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F29AF-6551-4222-A406-AEC85CB5C85A}" type="slidenum">
              <a:rPr lang="en-US" smtClean="0"/>
              <a:t>‹#›</a:t>
            </a:fld>
            <a:endParaRPr lang="en-US"/>
          </a:p>
        </p:txBody>
      </p:sp>
    </p:spTree>
    <p:extLst>
      <p:ext uri="{BB962C8B-B14F-4D97-AF65-F5344CB8AC3E}">
        <p14:creationId xmlns:p14="http://schemas.microsoft.com/office/powerpoint/2010/main" val="1988409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AE8EE8-356F-49BC-AE8B-DCAEDF859DBE}" type="datetime1">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F29AF-6551-4222-A406-AEC85CB5C85A}" type="slidenum">
              <a:rPr lang="en-US" smtClean="0"/>
              <a:t>‹#›</a:t>
            </a:fld>
            <a:endParaRPr lang="en-US"/>
          </a:p>
        </p:txBody>
      </p:sp>
    </p:spTree>
    <p:extLst>
      <p:ext uri="{BB962C8B-B14F-4D97-AF65-F5344CB8AC3E}">
        <p14:creationId xmlns:p14="http://schemas.microsoft.com/office/powerpoint/2010/main" val="1109212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1F29BE-BE0B-4121-915C-0FD3EE8ABAA1}" type="datetime1">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F29AF-6551-4222-A406-AEC85CB5C85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926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1E51EF-0A5F-45CF-9504-542740E7D349}" type="datetime1">
              <a:rPr lang="en-US" smtClean="0"/>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F29AF-6551-4222-A406-AEC85CB5C85A}" type="slidenum">
              <a:rPr lang="en-US" smtClean="0"/>
              <a:t>‹#›</a:t>
            </a:fld>
            <a:endParaRPr lang="en-US"/>
          </a:p>
        </p:txBody>
      </p:sp>
    </p:spTree>
    <p:extLst>
      <p:ext uri="{BB962C8B-B14F-4D97-AF65-F5344CB8AC3E}">
        <p14:creationId xmlns:p14="http://schemas.microsoft.com/office/powerpoint/2010/main" val="54021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741087-3529-491F-A772-DA4AACA48E35}" type="datetime1">
              <a:rPr lang="en-US" smtClean="0"/>
              <a:t>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4F29AF-6551-4222-A406-AEC85CB5C85A}" type="slidenum">
              <a:rPr lang="en-US" smtClean="0"/>
              <a:t>‹#›</a:t>
            </a:fld>
            <a:endParaRPr lang="en-US"/>
          </a:p>
        </p:txBody>
      </p:sp>
    </p:spTree>
    <p:extLst>
      <p:ext uri="{BB962C8B-B14F-4D97-AF65-F5344CB8AC3E}">
        <p14:creationId xmlns:p14="http://schemas.microsoft.com/office/powerpoint/2010/main" val="3014523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038A58-3E4A-4942-9443-3C6F2071413D}" type="datetime1">
              <a:rPr lang="en-US" smtClean="0"/>
              <a:t>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4F29AF-6551-4222-A406-AEC85CB5C85A}" type="slidenum">
              <a:rPr lang="en-US" smtClean="0"/>
              <a:t>‹#›</a:t>
            </a:fld>
            <a:endParaRPr lang="en-US"/>
          </a:p>
        </p:txBody>
      </p:sp>
    </p:spTree>
    <p:extLst>
      <p:ext uri="{BB962C8B-B14F-4D97-AF65-F5344CB8AC3E}">
        <p14:creationId xmlns:p14="http://schemas.microsoft.com/office/powerpoint/2010/main" val="2294134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AB031EE-206A-4DFA-9B7B-681F3CF2CDBC}" type="datetime1">
              <a:rPr lang="en-US" smtClean="0"/>
              <a:t>2/3/2022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B4F29AF-6551-4222-A406-AEC85CB5C85A}" type="slidenum">
              <a:rPr lang="en-US" smtClean="0"/>
              <a:t>‹#›</a:t>
            </a:fld>
            <a:endParaRPr lang="en-US"/>
          </a:p>
        </p:txBody>
      </p:sp>
    </p:spTree>
    <p:extLst>
      <p:ext uri="{BB962C8B-B14F-4D97-AF65-F5344CB8AC3E}">
        <p14:creationId xmlns:p14="http://schemas.microsoft.com/office/powerpoint/2010/main" val="3201838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7701870-52DD-47E8-99DC-38D3B9A49979}" type="datetime1">
              <a:rPr lang="en-US" smtClean="0"/>
              <a:t>2/3/2022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B4F29AF-6551-4222-A406-AEC85CB5C85A}" type="slidenum">
              <a:rPr lang="en-US" smtClean="0"/>
              <a:t>‹#›</a:t>
            </a:fld>
            <a:endParaRPr lang="en-US"/>
          </a:p>
        </p:txBody>
      </p:sp>
    </p:spTree>
    <p:extLst>
      <p:ext uri="{BB962C8B-B14F-4D97-AF65-F5344CB8AC3E}">
        <p14:creationId xmlns:p14="http://schemas.microsoft.com/office/powerpoint/2010/main" val="3532588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5DE9CC-431A-4FB4-B3A5-D0EFF7A9365C}" type="datetime1">
              <a:rPr lang="en-US" smtClean="0"/>
              <a:t>2/3/2022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4F29AF-6551-4222-A406-AEC85CB5C85A}" type="slidenum">
              <a:rPr lang="en-US" smtClean="0"/>
              <a:t>‹#›</a:t>
            </a:fld>
            <a:endParaRPr lang="en-US"/>
          </a:p>
        </p:txBody>
      </p:sp>
    </p:spTree>
    <p:extLst>
      <p:ext uri="{BB962C8B-B14F-4D97-AF65-F5344CB8AC3E}">
        <p14:creationId xmlns:p14="http://schemas.microsoft.com/office/powerpoint/2010/main" val="2927900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1371557-E056-46C0-8116-0EA8F98C3923}" type="datetime1">
              <a:rPr lang="en-US" smtClean="0"/>
              <a:t>2/3/2022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B4F29AF-6551-4222-A406-AEC85CB5C85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789709"/>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wenatcheewa.gov/government/city-projects/confluence-parkway-in-wenatchee"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mailto:cpnepa@wenatcheewa.go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A13AF-67A9-47C0-AD74-4B7756406850}"/>
              </a:ext>
            </a:extLst>
          </p:cNvPr>
          <p:cNvSpPr>
            <a:spLocks noGrp="1"/>
          </p:cNvSpPr>
          <p:nvPr>
            <p:ph type="ctrTitle"/>
          </p:nvPr>
        </p:nvSpPr>
        <p:spPr>
          <a:xfrm>
            <a:off x="1097280" y="758952"/>
            <a:ext cx="10058400" cy="3321435"/>
          </a:xfrm>
        </p:spPr>
        <p:txBody>
          <a:bodyPr/>
          <a:lstStyle/>
          <a:p>
            <a:r>
              <a:rPr lang="en-US" b="1" dirty="0"/>
              <a:t>Confluence Parkway </a:t>
            </a:r>
            <a:br>
              <a:rPr lang="en-US" dirty="0"/>
            </a:br>
            <a:r>
              <a:rPr lang="en-US" dirty="0"/>
              <a:t>Funding Request</a:t>
            </a:r>
          </a:p>
        </p:txBody>
      </p:sp>
      <p:sp>
        <p:nvSpPr>
          <p:cNvPr id="5" name="Subtitle 4">
            <a:extLst>
              <a:ext uri="{FF2B5EF4-FFF2-40B4-BE49-F238E27FC236}">
                <a16:creationId xmlns:a16="http://schemas.microsoft.com/office/drawing/2014/main" id="{8A6F366B-A035-471C-9060-68A7027F9AF6}"/>
              </a:ext>
            </a:extLst>
          </p:cNvPr>
          <p:cNvSpPr>
            <a:spLocks noGrp="1"/>
          </p:cNvSpPr>
          <p:nvPr>
            <p:ph type="subTitle" idx="1"/>
          </p:nvPr>
        </p:nvSpPr>
        <p:spPr>
          <a:xfrm>
            <a:off x="1100051" y="4455620"/>
            <a:ext cx="10058400" cy="421180"/>
          </a:xfrm>
        </p:spPr>
        <p:txBody>
          <a:bodyPr>
            <a:normAutofit lnSpcReduction="10000"/>
          </a:bodyPr>
          <a:lstStyle/>
          <a:p>
            <a:r>
              <a:rPr lang="en-US" dirty="0"/>
              <a:t>February 3, 2022</a:t>
            </a:r>
          </a:p>
          <a:p>
            <a:endParaRPr lang="en-US" dirty="0">
              <a:latin typeface="Calibri" panose="020F0502020204030204" pitchFamily="34" charset="0"/>
              <a:cs typeface="Calibri" panose="020F0502020204030204" pitchFamily="34" charset="0"/>
            </a:endParaRPr>
          </a:p>
          <a:p>
            <a:endParaRPr lang="en-US" dirty="0"/>
          </a:p>
        </p:txBody>
      </p:sp>
      <p:grpSp>
        <p:nvGrpSpPr>
          <p:cNvPr id="7" name="Group 6">
            <a:extLst>
              <a:ext uri="{FF2B5EF4-FFF2-40B4-BE49-F238E27FC236}">
                <a16:creationId xmlns:a16="http://schemas.microsoft.com/office/drawing/2014/main" id="{DB1FB397-707F-483A-9671-EE6C50896E53}"/>
              </a:ext>
            </a:extLst>
          </p:cNvPr>
          <p:cNvGrpSpPr/>
          <p:nvPr/>
        </p:nvGrpSpPr>
        <p:grpSpPr>
          <a:xfrm>
            <a:off x="1097280" y="843070"/>
            <a:ext cx="8076733" cy="708925"/>
            <a:chOff x="1097280" y="1147870"/>
            <a:chExt cx="8076733" cy="708925"/>
          </a:xfrm>
        </p:grpSpPr>
        <p:pic>
          <p:nvPicPr>
            <p:cNvPr id="6" name="Picture 5">
              <a:extLst>
                <a:ext uri="{FF2B5EF4-FFF2-40B4-BE49-F238E27FC236}">
                  <a16:creationId xmlns:a16="http://schemas.microsoft.com/office/drawing/2014/main" id="{07B0881B-A315-4CB1-ADBA-53D4FCC4E0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1147870"/>
              <a:ext cx="1891052" cy="705138"/>
            </a:xfrm>
            <a:prstGeom prst="rect">
              <a:avLst/>
            </a:prstGeom>
          </p:spPr>
        </p:pic>
        <p:pic>
          <p:nvPicPr>
            <p:cNvPr id="4" name="Picture 3" descr="Text&#10;&#10;Description automatically generated with low confidence">
              <a:extLst>
                <a:ext uri="{FF2B5EF4-FFF2-40B4-BE49-F238E27FC236}">
                  <a16:creationId xmlns:a16="http://schemas.microsoft.com/office/drawing/2014/main" id="{16255060-C791-4435-88E4-26D1C4A374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5207" y="1147870"/>
              <a:ext cx="2778868" cy="705138"/>
            </a:xfrm>
            <a:prstGeom prst="rect">
              <a:avLst/>
            </a:prstGeom>
          </p:spPr>
        </p:pic>
        <p:pic>
          <p:nvPicPr>
            <p:cNvPr id="8" name="Picture 7" descr="Logo, company name&#10;&#10;Description automatically generated">
              <a:extLst>
                <a:ext uri="{FF2B5EF4-FFF2-40B4-BE49-F238E27FC236}">
                  <a16:creationId xmlns:a16="http://schemas.microsoft.com/office/drawing/2014/main" id="{B40CA75D-C55B-4449-9F0C-80BF74F343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9480" y="1147871"/>
              <a:ext cx="1804533" cy="708924"/>
            </a:xfrm>
            <a:prstGeom prst="rect">
              <a:avLst/>
            </a:prstGeom>
          </p:spPr>
        </p:pic>
      </p:grpSp>
      <p:sp>
        <p:nvSpPr>
          <p:cNvPr id="3" name="TextBox 2">
            <a:extLst>
              <a:ext uri="{FF2B5EF4-FFF2-40B4-BE49-F238E27FC236}">
                <a16:creationId xmlns:a16="http://schemas.microsoft.com/office/drawing/2014/main" id="{02D661CD-C889-49FF-B3B2-1EC8729BAB04}"/>
              </a:ext>
            </a:extLst>
          </p:cNvPr>
          <p:cNvSpPr txBox="1"/>
          <p:nvPr/>
        </p:nvSpPr>
        <p:spPr>
          <a:xfrm>
            <a:off x="1097280" y="4876800"/>
            <a:ext cx="10058400" cy="923330"/>
          </a:xfrm>
          <a:prstGeom prst="rect">
            <a:avLst/>
          </a:prstGeom>
          <a:noFill/>
        </p:spPr>
        <p:txBody>
          <a:bodyPr wrap="square" rtlCol="0">
            <a:spAutoFit/>
          </a:bodyPr>
          <a:lstStyle/>
          <a:p>
            <a:r>
              <a:rPr lang="en-US" b="1" dirty="0"/>
              <a:t>Frank Kuntz </a:t>
            </a:r>
            <a:r>
              <a:rPr lang="en-US" dirty="0"/>
              <a:t>			</a:t>
            </a:r>
            <a:r>
              <a:rPr lang="en-US" b="1" dirty="0"/>
              <a:t>Jeff Wilkens							Richard DeRock</a:t>
            </a:r>
          </a:p>
          <a:p>
            <a:r>
              <a:rPr lang="en-US" dirty="0"/>
              <a:t>Mayor 	  			Executive Director						General Manager</a:t>
            </a:r>
          </a:p>
          <a:p>
            <a:r>
              <a:rPr lang="en-US" dirty="0"/>
              <a:t>City of Wenatchee		Chelan-Douglas Transportation Council		LINK Transit</a:t>
            </a:r>
          </a:p>
        </p:txBody>
      </p:sp>
    </p:spTree>
    <p:extLst>
      <p:ext uri="{BB962C8B-B14F-4D97-AF65-F5344CB8AC3E}">
        <p14:creationId xmlns:p14="http://schemas.microsoft.com/office/powerpoint/2010/main" val="3968859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10;&#10;Description automatically generated">
            <a:extLst>
              <a:ext uri="{FF2B5EF4-FFF2-40B4-BE49-F238E27FC236}">
                <a16:creationId xmlns:a16="http://schemas.microsoft.com/office/drawing/2014/main" id="{FA2DFA4E-669F-442D-9321-5682657D22F8}"/>
              </a:ext>
            </a:extLst>
          </p:cNvPr>
          <p:cNvPicPr>
            <a:picLocks noChangeAspect="1"/>
          </p:cNvPicPr>
          <p:nvPr/>
        </p:nvPicPr>
        <p:blipFill rotWithShape="1">
          <a:blip r:embed="rId3">
            <a:extLst>
              <a:ext uri="{28A0092B-C50C-407E-A947-70E740481C1C}">
                <a14:useLocalDpi xmlns:a14="http://schemas.microsoft.com/office/drawing/2010/main" val="0"/>
              </a:ext>
            </a:extLst>
          </a:blip>
          <a:srcRect l="2896" t="3475" r="39880" b="36872"/>
          <a:stretch/>
        </p:blipFill>
        <p:spPr>
          <a:xfrm>
            <a:off x="5152103" y="1865398"/>
            <a:ext cx="5270091" cy="4245070"/>
          </a:xfrm>
          <a:prstGeom prst="rect">
            <a:avLst/>
          </a:prstGeom>
        </p:spPr>
      </p:pic>
      <p:sp>
        <p:nvSpPr>
          <p:cNvPr id="2" name="Title 1">
            <a:extLst>
              <a:ext uri="{FF2B5EF4-FFF2-40B4-BE49-F238E27FC236}">
                <a16:creationId xmlns:a16="http://schemas.microsoft.com/office/drawing/2014/main" id="{BFACDC05-ED62-4A73-B47C-73543084F68C}"/>
              </a:ext>
            </a:extLst>
          </p:cNvPr>
          <p:cNvSpPr>
            <a:spLocks noGrp="1"/>
          </p:cNvSpPr>
          <p:nvPr>
            <p:ph type="title"/>
          </p:nvPr>
        </p:nvSpPr>
        <p:spPr>
          <a:xfrm>
            <a:off x="1097280" y="286603"/>
            <a:ext cx="10058400" cy="1229477"/>
          </a:xfrm>
        </p:spPr>
        <p:txBody>
          <a:bodyPr>
            <a:normAutofit/>
          </a:bodyPr>
          <a:lstStyle/>
          <a:p>
            <a:r>
              <a:rPr lang="en-US" dirty="0"/>
              <a:t>The Unique Case for State Investment</a:t>
            </a:r>
          </a:p>
        </p:txBody>
      </p:sp>
      <p:sp>
        <p:nvSpPr>
          <p:cNvPr id="3" name="Content Placeholder 2">
            <a:extLst>
              <a:ext uri="{FF2B5EF4-FFF2-40B4-BE49-F238E27FC236}">
                <a16:creationId xmlns:a16="http://schemas.microsoft.com/office/drawing/2014/main" id="{13E2AD04-01AE-4328-99B8-3DD2DC9C4FEA}"/>
              </a:ext>
            </a:extLst>
          </p:cNvPr>
          <p:cNvSpPr>
            <a:spLocks noGrp="1"/>
          </p:cNvSpPr>
          <p:nvPr>
            <p:ph idx="1"/>
          </p:nvPr>
        </p:nvSpPr>
        <p:spPr>
          <a:xfrm>
            <a:off x="1297857" y="2071024"/>
            <a:ext cx="3401961" cy="3833817"/>
          </a:xfrm>
        </p:spPr>
        <p:txBody>
          <a:bodyPr>
            <a:normAutofit/>
          </a:bodyPr>
          <a:lstStyle/>
          <a:p>
            <a:r>
              <a:rPr lang="en-US" dirty="0"/>
              <a:t>Wenatchee Metro Area doesn’t benefit from federal and state investment in an interstate or 4-lane freeway.</a:t>
            </a:r>
          </a:p>
          <a:p>
            <a:r>
              <a:rPr lang="en-US" dirty="0"/>
              <a:t>(1) of only (8) disconnected metro areas in the nation.</a:t>
            </a:r>
          </a:p>
          <a:p>
            <a:r>
              <a:rPr lang="en-US" dirty="0"/>
              <a:t>WSDOT’s priority in North Central Washington is pavement and bridge preservation on rural highways. </a:t>
            </a:r>
          </a:p>
          <a:p>
            <a:endParaRPr lang="en-US" dirty="0"/>
          </a:p>
        </p:txBody>
      </p:sp>
      <p:sp>
        <p:nvSpPr>
          <p:cNvPr id="4" name="Slide Number Placeholder 3">
            <a:extLst>
              <a:ext uri="{FF2B5EF4-FFF2-40B4-BE49-F238E27FC236}">
                <a16:creationId xmlns:a16="http://schemas.microsoft.com/office/drawing/2014/main" id="{C0E96CE7-9E67-4170-8D95-9D13242F5B5B}"/>
              </a:ext>
            </a:extLst>
          </p:cNvPr>
          <p:cNvSpPr>
            <a:spLocks noGrp="1"/>
          </p:cNvSpPr>
          <p:nvPr>
            <p:ph type="sldNum" sz="quarter" idx="12"/>
          </p:nvPr>
        </p:nvSpPr>
        <p:spPr/>
        <p:txBody>
          <a:bodyPr/>
          <a:lstStyle/>
          <a:p>
            <a:fld id="{7B4F29AF-6551-4222-A406-AEC85CB5C85A}" type="slidenum">
              <a:rPr lang="en-US" smtClean="0"/>
              <a:t>10</a:t>
            </a:fld>
            <a:endParaRPr lang="en-US"/>
          </a:p>
        </p:txBody>
      </p:sp>
    </p:spTree>
    <p:extLst>
      <p:ext uri="{BB962C8B-B14F-4D97-AF65-F5344CB8AC3E}">
        <p14:creationId xmlns:p14="http://schemas.microsoft.com/office/powerpoint/2010/main" val="185578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A325FD-357F-45AB-8889-368ABA084F37}"/>
              </a:ext>
            </a:extLst>
          </p:cNvPr>
          <p:cNvSpPr>
            <a:spLocks noGrp="1"/>
          </p:cNvSpPr>
          <p:nvPr>
            <p:ph type="ctrTitle"/>
          </p:nvPr>
        </p:nvSpPr>
        <p:spPr/>
        <p:txBody>
          <a:bodyPr/>
          <a:lstStyle/>
          <a:p>
            <a:r>
              <a:rPr lang="en-US" dirty="0"/>
              <a:t>Thank you!</a:t>
            </a:r>
          </a:p>
        </p:txBody>
      </p:sp>
      <p:sp>
        <p:nvSpPr>
          <p:cNvPr id="2" name="Subtitle 1">
            <a:extLst>
              <a:ext uri="{FF2B5EF4-FFF2-40B4-BE49-F238E27FC236}">
                <a16:creationId xmlns:a16="http://schemas.microsoft.com/office/drawing/2014/main" id="{902F55EA-C810-4DD8-B42F-7148EF442959}"/>
              </a:ext>
            </a:extLst>
          </p:cNvPr>
          <p:cNvSpPr>
            <a:spLocks noGrp="1"/>
          </p:cNvSpPr>
          <p:nvPr>
            <p:ph type="subTitle" idx="1"/>
          </p:nvPr>
        </p:nvSpPr>
        <p:spPr/>
        <p:txBody>
          <a:bodyPr>
            <a:normAutofit fontScale="47500" lnSpcReduction="20000"/>
          </a:bodyPr>
          <a:lstStyle/>
          <a:p>
            <a:r>
              <a:rPr lang="en-US" dirty="0"/>
              <a:t>For more information on confluence parkway:</a:t>
            </a:r>
          </a:p>
          <a:p>
            <a:endParaRPr lang="en-US" dirty="0"/>
          </a:p>
          <a:p>
            <a:r>
              <a:rPr lang="en-US" dirty="0"/>
              <a:t>Website: </a:t>
            </a:r>
            <a:r>
              <a:rPr lang="en-US" dirty="0">
                <a:hlinkClick r:id="rId3"/>
              </a:rPr>
              <a:t>Confluence parkway </a:t>
            </a:r>
            <a:endParaRPr lang="en-US" dirty="0"/>
          </a:p>
          <a:p>
            <a:r>
              <a:rPr lang="en-US" dirty="0"/>
              <a:t>Email: </a:t>
            </a:r>
            <a:r>
              <a:rPr lang="en-US" dirty="0">
                <a:hlinkClick r:id="rId4"/>
              </a:rPr>
              <a:t>cpnepa@wenatcheewa.gov</a:t>
            </a:r>
            <a:endParaRPr lang="en-US" dirty="0"/>
          </a:p>
          <a:p>
            <a:endParaRPr lang="en-US" dirty="0"/>
          </a:p>
          <a:p>
            <a:endParaRPr lang="en-US" dirty="0"/>
          </a:p>
          <a:p>
            <a:endParaRPr lang="en-US" dirty="0"/>
          </a:p>
          <a:p>
            <a:endParaRPr lang="en-US" dirty="0"/>
          </a:p>
          <a:p>
            <a:endParaRPr lang="en-US" dirty="0"/>
          </a:p>
        </p:txBody>
      </p:sp>
      <p:sp>
        <p:nvSpPr>
          <p:cNvPr id="3" name="TextBox 2">
            <a:extLst>
              <a:ext uri="{FF2B5EF4-FFF2-40B4-BE49-F238E27FC236}">
                <a16:creationId xmlns:a16="http://schemas.microsoft.com/office/drawing/2014/main" id="{1769BBD0-571B-429D-9BDC-D99B267DC8E6}"/>
              </a:ext>
            </a:extLst>
          </p:cNvPr>
          <p:cNvSpPr txBox="1"/>
          <p:nvPr/>
        </p:nvSpPr>
        <p:spPr>
          <a:xfrm>
            <a:off x="1097279" y="1925326"/>
            <a:ext cx="9669043" cy="954107"/>
          </a:xfrm>
          <a:prstGeom prst="rect">
            <a:avLst/>
          </a:prstGeom>
          <a:noFill/>
        </p:spPr>
        <p:txBody>
          <a:bodyPr wrap="square" rtlCol="0">
            <a:spAutoFit/>
          </a:bodyPr>
          <a:lstStyle/>
          <a:p>
            <a:r>
              <a:rPr lang="en-US" sz="2800" dirty="0">
                <a:effectLst/>
                <a:latin typeface="Calibri" panose="020F0502020204030204" pitchFamily="34" charset="0"/>
                <a:ea typeface="Calibri" panose="020F0502020204030204" pitchFamily="34" charset="0"/>
              </a:rPr>
              <a:t>Please close the remaining $85 million funding gap for Wenatchee’s Confluence Parkway Project!</a:t>
            </a:r>
            <a:endParaRPr lang="en-US" sz="2800" dirty="0"/>
          </a:p>
        </p:txBody>
      </p:sp>
    </p:spTree>
    <p:extLst>
      <p:ext uri="{BB962C8B-B14F-4D97-AF65-F5344CB8AC3E}">
        <p14:creationId xmlns:p14="http://schemas.microsoft.com/office/powerpoint/2010/main" val="513828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9EF6C-D095-445B-9198-957A9AE6F2DE}"/>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3BAD91CB-5B45-47D9-829D-A67F22E5BD41}"/>
              </a:ext>
            </a:extLst>
          </p:cNvPr>
          <p:cNvSpPr>
            <a:spLocks noGrp="1"/>
          </p:cNvSpPr>
          <p:nvPr>
            <p:ph type="sldNum" sz="quarter" idx="12"/>
          </p:nvPr>
        </p:nvSpPr>
        <p:spPr/>
        <p:txBody>
          <a:bodyPr/>
          <a:lstStyle/>
          <a:p>
            <a:fld id="{7B4F29AF-6551-4222-A406-AEC85CB5C85A}" type="slidenum">
              <a:rPr lang="en-US" smtClean="0"/>
              <a:t>2</a:t>
            </a:fld>
            <a:endParaRPr lang="en-US"/>
          </a:p>
        </p:txBody>
      </p:sp>
      <p:pic>
        <p:nvPicPr>
          <p:cNvPr id="5" name="Picture 4">
            <a:extLst>
              <a:ext uri="{FF2B5EF4-FFF2-40B4-BE49-F238E27FC236}">
                <a16:creationId xmlns:a16="http://schemas.microsoft.com/office/drawing/2014/main" id="{51771530-BB48-43E8-9780-D1D9848217E1}"/>
              </a:ext>
            </a:extLst>
          </p:cNvPr>
          <p:cNvPicPr>
            <a:picLocks noChangeAspect="1"/>
          </p:cNvPicPr>
          <p:nvPr/>
        </p:nvPicPr>
        <p:blipFill>
          <a:blip r:embed="rId2"/>
          <a:stretch>
            <a:fillRect/>
          </a:stretch>
        </p:blipFill>
        <p:spPr>
          <a:xfrm>
            <a:off x="672526" y="3595"/>
            <a:ext cx="10909874" cy="6331158"/>
          </a:xfrm>
          <a:prstGeom prst="rect">
            <a:avLst/>
          </a:prstGeom>
        </p:spPr>
      </p:pic>
      <p:sp>
        <p:nvSpPr>
          <p:cNvPr id="4" name="TextBox 3">
            <a:extLst>
              <a:ext uri="{FF2B5EF4-FFF2-40B4-BE49-F238E27FC236}">
                <a16:creationId xmlns:a16="http://schemas.microsoft.com/office/drawing/2014/main" id="{552C6DD5-039E-47FA-A206-64E20DE577E3}"/>
              </a:ext>
            </a:extLst>
          </p:cNvPr>
          <p:cNvSpPr txBox="1"/>
          <p:nvPr/>
        </p:nvSpPr>
        <p:spPr>
          <a:xfrm>
            <a:off x="672526" y="4734315"/>
            <a:ext cx="7675061" cy="1646605"/>
          </a:xfrm>
          <a:prstGeom prst="rect">
            <a:avLst/>
          </a:prstGeom>
          <a:solidFill>
            <a:srgbClr val="000000">
              <a:alpha val="34902"/>
            </a:srgbClr>
          </a:solidFill>
        </p:spPr>
        <p:txBody>
          <a:bodyPr wrap="square" rtlCol="0">
            <a:spAutoFit/>
          </a:bodyPr>
          <a:lstStyle/>
          <a:p>
            <a:r>
              <a:rPr lang="en-US" sz="2500" b="1" dirty="0">
                <a:solidFill>
                  <a:schemeClr val="bg1"/>
                </a:solidFill>
              </a:rPr>
              <a:t>Wenatchee is landlocked between mountains and rivers.</a:t>
            </a:r>
          </a:p>
          <a:p>
            <a:r>
              <a:rPr lang="en-US" sz="800" b="1" dirty="0">
                <a:solidFill>
                  <a:schemeClr val="bg1"/>
                </a:solidFill>
              </a:rPr>
              <a:t>  </a:t>
            </a:r>
          </a:p>
          <a:p>
            <a:r>
              <a:rPr lang="en-US" sz="2500" b="1" dirty="0">
                <a:solidFill>
                  <a:schemeClr val="bg1"/>
                </a:solidFill>
              </a:rPr>
              <a:t>Only (2) ways on and off the “island” – major risk for a wildfire disaster evacuation scenario.</a:t>
            </a:r>
          </a:p>
          <a:p>
            <a:endParaRPr lang="en-US" dirty="0"/>
          </a:p>
        </p:txBody>
      </p:sp>
    </p:spTree>
    <p:extLst>
      <p:ext uri="{BB962C8B-B14F-4D97-AF65-F5344CB8AC3E}">
        <p14:creationId xmlns:p14="http://schemas.microsoft.com/office/powerpoint/2010/main" val="3533259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p>
            <a:r>
              <a:rPr lang="en-US" sz="3500" dirty="0">
                <a:solidFill>
                  <a:schemeClr val="tx2"/>
                </a:solidFill>
              </a:rPr>
              <a:t>Confluence Parkway</a:t>
            </a:r>
          </a:p>
        </p:txBody>
      </p:sp>
      <p:sp>
        <p:nvSpPr>
          <p:cNvPr id="5" name="Rectangle 4">
            <a:extLst>
              <a:ext uri="{FF2B5EF4-FFF2-40B4-BE49-F238E27FC236}">
                <a16:creationId xmlns:a16="http://schemas.microsoft.com/office/drawing/2014/main" id="{B549FF76-0D56-482A-ADE7-C49C8E080E4B}"/>
              </a:ext>
            </a:extLst>
          </p:cNvPr>
          <p:cNvSpPr/>
          <p:nvPr/>
        </p:nvSpPr>
        <p:spPr>
          <a:xfrm>
            <a:off x="1097280" y="2007907"/>
            <a:ext cx="5775468" cy="4708981"/>
          </a:xfrm>
          <a:prstGeom prst="rect">
            <a:avLst/>
          </a:prstGeom>
        </p:spPr>
        <p:txBody>
          <a:bodyPr wrap="square">
            <a:spAutoFit/>
          </a:bodyPr>
          <a:lstStyle/>
          <a:p>
            <a:r>
              <a:rPr lang="en-US" dirty="0"/>
              <a:t>The top priority in the Regional Transportation Plan for over a decade. Funding was included in the Forward Washington and Miles Ahead project lists. </a:t>
            </a:r>
          </a:p>
          <a:p>
            <a:endParaRPr lang="en-US" dirty="0"/>
          </a:p>
          <a:p>
            <a:endParaRPr lang="en-US" dirty="0"/>
          </a:p>
          <a:p>
            <a:endParaRPr lang="en-US" dirty="0"/>
          </a:p>
          <a:p>
            <a:endParaRPr lang="en-US" dirty="0"/>
          </a:p>
          <a:p>
            <a:endParaRPr lang="en-US" dirty="0"/>
          </a:p>
          <a:p>
            <a:r>
              <a:rPr lang="en-US" sz="200" dirty="0"/>
              <a:t>  </a:t>
            </a:r>
          </a:p>
          <a:p>
            <a:r>
              <a:rPr lang="en-US" dirty="0"/>
              <a:t>Other secured, INFRA-funded improvements:</a:t>
            </a:r>
          </a:p>
          <a:p>
            <a:r>
              <a:rPr lang="en-US" sz="600" dirty="0"/>
              <a:t>  </a:t>
            </a:r>
          </a:p>
          <a:p>
            <a:pPr marL="285750" indent="-285750">
              <a:buFont typeface="Arial" panose="020B0604020202020204" pitchFamily="34" charset="0"/>
              <a:buChar char="•"/>
            </a:pPr>
            <a:r>
              <a:rPr lang="en-US" dirty="0"/>
              <a:t>$10 million secured for South Wenatchee ped/bike connections to Loop Trail over BNSF railroad and SR 28.</a:t>
            </a:r>
          </a:p>
          <a:p>
            <a:endParaRPr lang="en-US" sz="400" dirty="0"/>
          </a:p>
          <a:p>
            <a:pPr marL="285750" indent="-285750">
              <a:buFont typeface="Arial" panose="020B0604020202020204" pitchFamily="34" charset="0"/>
              <a:buChar char="•"/>
            </a:pPr>
            <a:r>
              <a:rPr lang="en-US" dirty="0"/>
              <a:t>$33 million secured for BNSF railroad underpass connecting SR 285 and Confluence Parkway.</a:t>
            </a:r>
          </a:p>
          <a:p>
            <a:endParaRPr lang="en-US" dirty="0"/>
          </a:p>
          <a:p>
            <a:endParaRPr lang="en-US" dirty="0"/>
          </a:p>
          <a:p>
            <a:endParaRPr lang="en-US" dirty="0"/>
          </a:p>
        </p:txBody>
      </p:sp>
      <p:sp>
        <p:nvSpPr>
          <p:cNvPr id="7" name="Slide Number Placeholder 6">
            <a:extLst>
              <a:ext uri="{FF2B5EF4-FFF2-40B4-BE49-F238E27FC236}">
                <a16:creationId xmlns:a16="http://schemas.microsoft.com/office/drawing/2014/main" id="{7ED21A23-2AC5-4CB3-9FBC-0476BF6D6F07}"/>
              </a:ext>
            </a:extLst>
          </p:cNvPr>
          <p:cNvSpPr>
            <a:spLocks noGrp="1"/>
          </p:cNvSpPr>
          <p:nvPr>
            <p:ph type="sldNum" sz="quarter" idx="12"/>
          </p:nvPr>
        </p:nvSpPr>
        <p:spPr/>
        <p:txBody>
          <a:bodyPr/>
          <a:lstStyle/>
          <a:p>
            <a:fld id="{7B4F29AF-6551-4222-A406-AEC85CB5C85A}" type="slidenum">
              <a:rPr lang="en-US" smtClean="0"/>
              <a:t>3</a:t>
            </a:fld>
            <a:endParaRPr lang="en-US"/>
          </a:p>
        </p:txBody>
      </p:sp>
      <p:pic>
        <p:nvPicPr>
          <p:cNvPr id="6" name="Picture 5" descr="Map&#10;&#10;Description automatically generated">
            <a:extLst>
              <a:ext uri="{FF2B5EF4-FFF2-40B4-BE49-F238E27FC236}">
                <a16:creationId xmlns:a16="http://schemas.microsoft.com/office/drawing/2014/main" id="{D25C0906-7538-4331-90E5-E161DCB248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2413" y="0"/>
            <a:ext cx="4899587" cy="6340642"/>
          </a:xfrm>
          <a:prstGeom prst="rect">
            <a:avLst/>
          </a:prstGeom>
        </p:spPr>
      </p:pic>
      <p:graphicFrame>
        <p:nvGraphicFramePr>
          <p:cNvPr id="3" name="Table 3">
            <a:extLst>
              <a:ext uri="{FF2B5EF4-FFF2-40B4-BE49-F238E27FC236}">
                <a16:creationId xmlns:a16="http://schemas.microsoft.com/office/drawing/2014/main" id="{27D82E8D-5BF9-4546-A45A-1BF85394422B}"/>
              </a:ext>
            </a:extLst>
          </p:cNvPr>
          <p:cNvGraphicFramePr>
            <a:graphicFrameLocks noGrp="1"/>
          </p:cNvGraphicFramePr>
          <p:nvPr>
            <p:extLst>
              <p:ext uri="{D42A27DB-BD31-4B8C-83A1-F6EECF244321}">
                <p14:modId xmlns:p14="http://schemas.microsoft.com/office/powerpoint/2010/main" val="4109171300"/>
              </p:ext>
            </p:extLst>
          </p:nvPr>
        </p:nvGraphicFramePr>
        <p:xfrm>
          <a:off x="1097280" y="3014971"/>
          <a:ext cx="4339959" cy="1112520"/>
        </p:xfrm>
        <a:graphic>
          <a:graphicData uri="http://schemas.openxmlformats.org/drawingml/2006/table">
            <a:tbl>
              <a:tblPr firstRow="1" bandRow="1">
                <a:tableStyleId>{5C22544A-7EE6-4342-B048-85BDC9FD1C3A}</a:tableStyleId>
              </a:tblPr>
              <a:tblGrid>
                <a:gridCol w="4339959">
                  <a:extLst>
                    <a:ext uri="{9D8B030D-6E8A-4147-A177-3AD203B41FA5}">
                      <a16:colId xmlns:a16="http://schemas.microsoft.com/office/drawing/2014/main" val="334772520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$134 million Total Project Cost</a:t>
                      </a:r>
                    </a:p>
                  </a:txBody>
                  <a:tcPr/>
                </a:tc>
                <a:extLst>
                  <a:ext uri="{0D108BD9-81ED-4DB2-BD59-A6C34878D82A}">
                    <a16:rowId xmlns:a16="http://schemas.microsoft.com/office/drawing/2014/main" val="11108092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 $49 million Secured Federal INFRA Grant</a:t>
                      </a:r>
                    </a:p>
                  </a:txBody>
                  <a:tcPr/>
                </a:tc>
                <a:extLst>
                  <a:ext uri="{0D108BD9-81ED-4DB2-BD59-A6C34878D82A}">
                    <a16:rowId xmlns:a16="http://schemas.microsoft.com/office/drawing/2014/main" val="30537416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  $85 million Unfunded</a:t>
                      </a:r>
                    </a:p>
                  </a:txBody>
                  <a:tcPr/>
                </a:tc>
                <a:extLst>
                  <a:ext uri="{0D108BD9-81ED-4DB2-BD59-A6C34878D82A}">
                    <a16:rowId xmlns:a16="http://schemas.microsoft.com/office/drawing/2014/main" val="118599604"/>
                  </a:ext>
                </a:extLst>
              </a:tr>
            </a:tbl>
          </a:graphicData>
        </a:graphic>
      </p:graphicFrame>
    </p:spTree>
    <p:extLst>
      <p:ext uri="{BB962C8B-B14F-4D97-AF65-F5344CB8AC3E}">
        <p14:creationId xmlns:p14="http://schemas.microsoft.com/office/powerpoint/2010/main" val="1373960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BF8FE-D0D0-4E5F-990C-E4DC4B7CB390}"/>
              </a:ext>
            </a:extLst>
          </p:cNvPr>
          <p:cNvSpPr>
            <a:spLocks noGrp="1"/>
          </p:cNvSpPr>
          <p:nvPr>
            <p:ph type="title"/>
          </p:nvPr>
        </p:nvSpPr>
        <p:spPr/>
        <p:txBody>
          <a:bodyPr/>
          <a:lstStyle/>
          <a:p>
            <a:r>
              <a:rPr lang="en-US" dirty="0"/>
              <a:t>Confluence Parkway – Project Overview</a:t>
            </a:r>
          </a:p>
        </p:txBody>
      </p:sp>
      <p:sp>
        <p:nvSpPr>
          <p:cNvPr id="3" name="Slide Number Placeholder 2">
            <a:extLst>
              <a:ext uri="{FF2B5EF4-FFF2-40B4-BE49-F238E27FC236}">
                <a16:creationId xmlns:a16="http://schemas.microsoft.com/office/drawing/2014/main" id="{BEBC38EB-3375-4FD7-9611-FA8A10683D3E}"/>
              </a:ext>
            </a:extLst>
          </p:cNvPr>
          <p:cNvSpPr>
            <a:spLocks noGrp="1"/>
          </p:cNvSpPr>
          <p:nvPr>
            <p:ph type="sldNum" sz="quarter" idx="12"/>
          </p:nvPr>
        </p:nvSpPr>
        <p:spPr/>
        <p:txBody>
          <a:bodyPr/>
          <a:lstStyle/>
          <a:p>
            <a:fld id="{7B4F29AF-6551-4222-A406-AEC85CB5C85A}" type="slidenum">
              <a:rPr lang="en-US" smtClean="0"/>
              <a:t>4</a:t>
            </a:fld>
            <a:endParaRPr lang="en-US"/>
          </a:p>
        </p:txBody>
      </p:sp>
      <p:pic>
        <p:nvPicPr>
          <p:cNvPr id="5" name="Picture 4">
            <a:extLst>
              <a:ext uri="{FF2B5EF4-FFF2-40B4-BE49-F238E27FC236}">
                <a16:creationId xmlns:a16="http://schemas.microsoft.com/office/drawing/2014/main" id="{7842BF15-A4F0-4AE0-AFF2-473993BEBF00}"/>
              </a:ext>
            </a:extLst>
          </p:cNvPr>
          <p:cNvPicPr>
            <a:picLocks noChangeAspect="1"/>
          </p:cNvPicPr>
          <p:nvPr/>
        </p:nvPicPr>
        <p:blipFill>
          <a:blip r:embed="rId3"/>
          <a:stretch>
            <a:fillRect/>
          </a:stretch>
        </p:blipFill>
        <p:spPr>
          <a:xfrm>
            <a:off x="0" y="2168761"/>
            <a:ext cx="12192000" cy="4172297"/>
          </a:xfrm>
          <a:prstGeom prst="rect">
            <a:avLst/>
          </a:prstGeom>
        </p:spPr>
      </p:pic>
    </p:spTree>
    <p:extLst>
      <p:ext uri="{BB962C8B-B14F-4D97-AF65-F5344CB8AC3E}">
        <p14:creationId xmlns:p14="http://schemas.microsoft.com/office/powerpoint/2010/main" val="764884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406DF99-B908-47E9-BF57-89B299888072}"/>
              </a:ext>
            </a:extLst>
          </p:cNvPr>
          <p:cNvPicPr>
            <a:picLocks noChangeAspect="1"/>
          </p:cNvPicPr>
          <p:nvPr/>
        </p:nvPicPr>
        <p:blipFill>
          <a:blip r:embed="rId3"/>
          <a:stretch>
            <a:fillRect/>
          </a:stretch>
        </p:blipFill>
        <p:spPr>
          <a:xfrm>
            <a:off x="1402304" y="3402566"/>
            <a:ext cx="3970177" cy="2615646"/>
          </a:xfrm>
          <a:prstGeom prst="rect">
            <a:avLst/>
          </a:prstGeom>
        </p:spPr>
      </p:pic>
      <p:sp>
        <p:nvSpPr>
          <p:cNvPr id="2" name="Title 1">
            <a:extLst>
              <a:ext uri="{FF2B5EF4-FFF2-40B4-BE49-F238E27FC236}">
                <a16:creationId xmlns:a16="http://schemas.microsoft.com/office/drawing/2014/main" id="{DBE3F0F7-FA63-41D6-A144-139B6959ED9C}"/>
              </a:ext>
            </a:extLst>
          </p:cNvPr>
          <p:cNvSpPr>
            <a:spLocks noGrp="1"/>
          </p:cNvSpPr>
          <p:nvPr>
            <p:ph type="title"/>
          </p:nvPr>
        </p:nvSpPr>
        <p:spPr>
          <a:xfrm>
            <a:off x="1097280" y="286603"/>
            <a:ext cx="10058400" cy="1178403"/>
          </a:xfrm>
        </p:spPr>
        <p:txBody>
          <a:bodyPr>
            <a:normAutofit fontScale="90000"/>
          </a:bodyPr>
          <a:lstStyle/>
          <a:p>
            <a:r>
              <a:rPr lang="en-US" dirty="0"/>
              <a:t>Project Includes “Loop Trail” Improvements</a:t>
            </a:r>
          </a:p>
        </p:txBody>
      </p:sp>
      <p:sp>
        <p:nvSpPr>
          <p:cNvPr id="3" name="Slide Number Placeholder 2">
            <a:extLst>
              <a:ext uri="{FF2B5EF4-FFF2-40B4-BE49-F238E27FC236}">
                <a16:creationId xmlns:a16="http://schemas.microsoft.com/office/drawing/2014/main" id="{A19C3CD4-8680-472F-86CA-81A02A55BCE2}"/>
              </a:ext>
            </a:extLst>
          </p:cNvPr>
          <p:cNvSpPr>
            <a:spLocks noGrp="1"/>
          </p:cNvSpPr>
          <p:nvPr>
            <p:ph type="sldNum" sz="quarter" idx="12"/>
          </p:nvPr>
        </p:nvSpPr>
        <p:spPr/>
        <p:txBody>
          <a:bodyPr/>
          <a:lstStyle/>
          <a:p>
            <a:fld id="{7B4F29AF-6551-4222-A406-AEC85CB5C85A}" type="slidenum">
              <a:rPr lang="en-US" smtClean="0"/>
              <a:t>5</a:t>
            </a:fld>
            <a:endParaRPr lang="en-US"/>
          </a:p>
        </p:txBody>
      </p:sp>
      <p:pic>
        <p:nvPicPr>
          <p:cNvPr id="5" name="Picture 4">
            <a:extLst>
              <a:ext uri="{FF2B5EF4-FFF2-40B4-BE49-F238E27FC236}">
                <a16:creationId xmlns:a16="http://schemas.microsoft.com/office/drawing/2014/main" id="{292EB281-94B6-4E3A-8F11-5A298A32DCEC}"/>
              </a:ext>
            </a:extLst>
          </p:cNvPr>
          <p:cNvPicPr>
            <a:picLocks noChangeAspect="1"/>
          </p:cNvPicPr>
          <p:nvPr/>
        </p:nvPicPr>
        <p:blipFill rotWithShape="1">
          <a:blip r:embed="rId4"/>
          <a:srcRect r="33298"/>
          <a:stretch/>
        </p:blipFill>
        <p:spPr>
          <a:xfrm>
            <a:off x="6280408" y="2035277"/>
            <a:ext cx="4932075" cy="3959357"/>
          </a:xfrm>
          <a:prstGeom prst="rect">
            <a:avLst/>
          </a:prstGeom>
        </p:spPr>
      </p:pic>
      <p:sp>
        <p:nvSpPr>
          <p:cNvPr id="6" name="TextBox 5">
            <a:extLst>
              <a:ext uri="{FF2B5EF4-FFF2-40B4-BE49-F238E27FC236}">
                <a16:creationId xmlns:a16="http://schemas.microsoft.com/office/drawing/2014/main" id="{B692BF7C-B19C-45E3-B751-F7159C0918C5}"/>
              </a:ext>
            </a:extLst>
          </p:cNvPr>
          <p:cNvSpPr txBox="1"/>
          <p:nvPr/>
        </p:nvSpPr>
        <p:spPr>
          <a:xfrm>
            <a:off x="1097280" y="1802128"/>
            <a:ext cx="4932074" cy="1600438"/>
          </a:xfrm>
          <a:prstGeom prst="rect">
            <a:avLst/>
          </a:prstGeom>
          <a:noFill/>
        </p:spPr>
        <p:txBody>
          <a:bodyPr wrap="square" rtlCol="0">
            <a:spAutoFit/>
          </a:bodyPr>
          <a:lstStyle/>
          <a:p>
            <a:pPr marL="285750" indent="-285750">
              <a:buFont typeface="Arial" panose="020B0604020202020204" pitchFamily="34" charset="0"/>
              <a:buChar char="•"/>
            </a:pPr>
            <a:r>
              <a:rPr lang="en-US" dirty="0"/>
              <a:t>Realignment away from BNSF railroad </a:t>
            </a:r>
          </a:p>
          <a:p>
            <a:r>
              <a:rPr lang="en-US" sz="400" dirty="0"/>
              <a:t>  </a:t>
            </a:r>
          </a:p>
          <a:p>
            <a:pPr marL="285750" indent="-285750">
              <a:buFont typeface="Arial" panose="020B0604020202020204" pitchFamily="34" charset="0"/>
              <a:buChar char="•"/>
            </a:pPr>
            <a:r>
              <a:rPr lang="en-US" dirty="0"/>
              <a:t>Integrated with INFRA funding for new South-End neighborhood connections to Loop Trail</a:t>
            </a:r>
          </a:p>
          <a:p>
            <a:r>
              <a:rPr lang="en-US" sz="400" dirty="0"/>
              <a:t>  </a:t>
            </a:r>
          </a:p>
          <a:p>
            <a:pPr marL="285750" indent="-285750">
              <a:buFont typeface="Arial" panose="020B0604020202020204" pitchFamily="34" charset="0"/>
              <a:buChar char="•"/>
            </a:pPr>
            <a:r>
              <a:rPr lang="en-US" dirty="0"/>
              <a:t>Replaces 8’ wide Wenatchee River trail bridge with new 16’ wide bridge + new bike lanes </a:t>
            </a:r>
          </a:p>
        </p:txBody>
      </p:sp>
    </p:spTree>
    <p:extLst>
      <p:ext uri="{BB962C8B-B14F-4D97-AF65-F5344CB8AC3E}">
        <p14:creationId xmlns:p14="http://schemas.microsoft.com/office/powerpoint/2010/main" val="1422964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556D2-B4A8-4EA0-A8FC-335CBBBFA882}"/>
              </a:ext>
            </a:extLst>
          </p:cNvPr>
          <p:cNvSpPr>
            <a:spLocks noGrp="1"/>
          </p:cNvSpPr>
          <p:nvPr>
            <p:ph type="title"/>
          </p:nvPr>
        </p:nvSpPr>
        <p:spPr>
          <a:xfrm>
            <a:off x="1097280" y="286603"/>
            <a:ext cx="10058400" cy="1375049"/>
          </a:xfrm>
        </p:spPr>
        <p:txBody>
          <a:bodyPr/>
          <a:lstStyle/>
          <a:p>
            <a:r>
              <a:rPr lang="en-US" dirty="0"/>
              <a:t>The Unique Case for State Investment</a:t>
            </a:r>
          </a:p>
        </p:txBody>
      </p:sp>
      <p:sp>
        <p:nvSpPr>
          <p:cNvPr id="3" name="Content Placeholder 2">
            <a:extLst>
              <a:ext uri="{FF2B5EF4-FFF2-40B4-BE49-F238E27FC236}">
                <a16:creationId xmlns:a16="http://schemas.microsoft.com/office/drawing/2014/main" id="{84A0E9B6-19FD-48D5-9794-E8449D3FC763}"/>
              </a:ext>
            </a:extLst>
          </p:cNvPr>
          <p:cNvSpPr>
            <a:spLocks noGrp="1"/>
          </p:cNvSpPr>
          <p:nvPr>
            <p:ph idx="1"/>
          </p:nvPr>
        </p:nvSpPr>
        <p:spPr>
          <a:xfrm>
            <a:off x="1066800" y="1953889"/>
            <a:ext cx="10058400" cy="3729157"/>
          </a:xfrm>
        </p:spPr>
        <p:txBody>
          <a:bodyPr>
            <a:normAutofit/>
          </a:bodyPr>
          <a:lstStyle/>
          <a:p>
            <a:r>
              <a:rPr lang="en-US" dirty="0"/>
              <a:t>Confluence Parkway is one of the last major components of the $230 million “Apple Capital Loop” initiative - a regional, multimodal transportation system project. </a:t>
            </a:r>
          </a:p>
          <a:p>
            <a:r>
              <a:rPr lang="en-US" dirty="0"/>
              <a:t>USDOT recognized it in 2021 with a $92 million INFRA grant award – highest in the nation.</a:t>
            </a:r>
          </a:p>
          <a:p>
            <a:r>
              <a:rPr lang="en-US" dirty="0"/>
              <a:t>We are down to an </a:t>
            </a:r>
            <a:r>
              <a:rPr lang="en-US" b="1" dirty="0"/>
              <a:t>$85 million </a:t>
            </a:r>
            <a:r>
              <a:rPr lang="en-US" dirty="0"/>
              <a:t>gap for the Confluence Parkway section.</a:t>
            </a:r>
          </a:p>
          <a:p>
            <a:r>
              <a:rPr lang="en-US" dirty="0"/>
              <a:t>Key local funding challenge </a:t>
            </a:r>
            <a:r>
              <a:rPr lang="en-US" sz="1200" dirty="0">
                <a:sym typeface="Wingdings" panose="05000000000000000000" pitchFamily="2" charset="2"/>
              </a:rPr>
              <a:t></a:t>
            </a:r>
            <a:r>
              <a:rPr lang="en-US" dirty="0"/>
              <a:t> all available local match committed to the INFRA grant. </a:t>
            </a:r>
            <a:r>
              <a:rPr lang="en-US" i="1" dirty="0"/>
              <a:t>This severely limits our ability to pursue a 2nd federal grant. </a:t>
            </a:r>
          </a:p>
          <a:p>
            <a:r>
              <a:rPr lang="en-US" dirty="0"/>
              <a:t>City has a time-critical opportunity to construct project on the INFRA grant timeline:</a:t>
            </a:r>
          </a:p>
          <a:p>
            <a:pPr lvl="1"/>
            <a:r>
              <a:rPr lang="en-US" dirty="0"/>
              <a:t>21-23 biennium - </a:t>
            </a:r>
            <a:r>
              <a:rPr lang="en-US" b="1" dirty="0"/>
              <a:t>$10 million</a:t>
            </a:r>
          </a:p>
          <a:p>
            <a:pPr lvl="1"/>
            <a:r>
              <a:rPr lang="en-US" dirty="0"/>
              <a:t>23-25 biennium - </a:t>
            </a:r>
            <a:r>
              <a:rPr lang="en-US" b="1" dirty="0"/>
              <a:t>$40 million        requested appropriations for project delivery</a:t>
            </a:r>
          </a:p>
          <a:p>
            <a:pPr lvl="1"/>
            <a:r>
              <a:rPr lang="en-US" dirty="0"/>
              <a:t>25-27 biennium - </a:t>
            </a:r>
            <a:r>
              <a:rPr lang="en-US" b="1" dirty="0"/>
              <a:t>$35 million</a:t>
            </a:r>
          </a:p>
        </p:txBody>
      </p:sp>
      <p:sp>
        <p:nvSpPr>
          <p:cNvPr id="4" name="Slide Number Placeholder 3">
            <a:extLst>
              <a:ext uri="{FF2B5EF4-FFF2-40B4-BE49-F238E27FC236}">
                <a16:creationId xmlns:a16="http://schemas.microsoft.com/office/drawing/2014/main" id="{F2C444FC-210D-4247-ACDD-1C6627BC3861}"/>
              </a:ext>
            </a:extLst>
          </p:cNvPr>
          <p:cNvSpPr>
            <a:spLocks noGrp="1"/>
          </p:cNvSpPr>
          <p:nvPr>
            <p:ph type="sldNum" sz="quarter" idx="12"/>
          </p:nvPr>
        </p:nvSpPr>
        <p:spPr/>
        <p:txBody>
          <a:bodyPr/>
          <a:lstStyle/>
          <a:p>
            <a:fld id="{7B4F29AF-6551-4222-A406-AEC85CB5C85A}" type="slidenum">
              <a:rPr lang="en-US" smtClean="0"/>
              <a:t>6</a:t>
            </a:fld>
            <a:endParaRPr lang="en-US"/>
          </a:p>
        </p:txBody>
      </p:sp>
      <p:sp>
        <p:nvSpPr>
          <p:cNvPr id="5" name="Right Brace 4">
            <a:extLst>
              <a:ext uri="{FF2B5EF4-FFF2-40B4-BE49-F238E27FC236}">
                <a16:creationId xmlns:a16="http://schemas.microsoft.com/office/drawing/2014/main" id="{B8B8B8B3-C81C-4E1A-B600-973D6C87F507}"/>
              </a:ext>
            </a:extLst>
          </p:cNvPr>
          <p:cNvSpPr/>
          <p:nvPr/>
        </p:nvSpPr>
        <p:spPr>
          <a:xfrm>
            <a:off x="4247536" y="4798138"/>
            <a:ext cx="237895" cy="6796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73727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556D2-B4A8-4EA0-A8FC-335CBBBFA882}"/>
              </a:ext>
            </a:extLst>
          </p:cNvPr>
          <p:cNvSpPr>
            <a:spLocks noGrp="1"/>
          </p:cNvSpPr>
          <p:nvPr>
            <p:ph type="title"/>
          </p:nvPr>
        </p:nvSpPr>
        <p:spPr>
          <a:xfrm>
            <a:off x="1097280" y="286603"/>
            <a:ext cx="10058400" cy="1394713"/>
          </a:xfrm>
        </p:spPr>
        <p:txBody>
          <a:bodyPr/>
          <a:lstStyle/>
          <a:p>
            <a:r>
              <a:rPr lang="en-US" dirty="0"/>
              <a:t>The Unique Case for State Investment</a:t>
            </a:r>
          </a:p>
        </p:txBody>
      </p:sp>
      <p:sp>
        <p:nvSpPr>
          <p:cNvPr id="3" name="Content Placeholder 2">
            <a:extLst>
              <a:ext uri="{FF2B5EF4-FFF2-40B4-BE49-F238E27FC236}">
                <a16:creationId xmlns:a16="http://schemas.microsoft.com/office/drawing/2014/main" id="{84A0E9B6-19FD-48D5-9794-E8449D3FC763}"/>
              </a:ext>
            </a:extLst>
          </p:cNvPr>
          <p:cNvSpPr>
            <a:spLocks noGrp="1"/>
          </p:cNvSpPr>
          <p:nvPr>
            <p:ph idx="1"/>
          </p:nvPr>
        </p:nvSpPr>
        <p:spPr>
          <a:xfrm>
            <a:off x="1097278" y="2005780"/>
            <a:ext cx="9718205" cy="3470787"/>
          </a:xfrm>
        </p:spPr>
        <p:txBody>
          <a:bodyPr>
            <a:normAutofit lnSpcReduction="10000"/>
          </a:bodyPr>
          <a:lstStyle/>
          <a:p>
            <a:pPr marL="0" indent="0">
              <a:spcBef>
                <a:spcPts val="600"/>
              </a:spcBef>
              <a:spcAft>
                <a:spcPts val="1200"/>
              </a:spcAft>
              <a:buNone/>
            </a:pPr>
            <a:r>
              <a:rPr lang="en-US" dirty="0"/>
              <a:t>Not a typical highway project - it does address a traffic chokepoint but is equally important for other reasons:</a:t>
            </a:r>
          </a:p>
          <a:p>
            <a:pPr marL="0" indent="0">
              <a:spcBef>
                <a:spcPts val="600"/>
              </a:spcBef>
              <a:spcAft>
                <a:spcPts val="1200"/>
              </a:spcAft>
              <a:buNone/>
            </a:pPr>
            <a:r>
              <a:rPr lang="en-US" dirty="0"/>
              <a:t>	Creates 3</a:t>
            </a:r>
            <a:r>
              <a:rPr lang="en-US" baseline="30000" dirty="0"/>
              <a:t>rd</a:t>
            </a:r>
            <a:r>
              <a:rPr lang="en-US" dirty="0"/>
              <a:t> point of access/egress for a landlocked city – critical for daily 	</a:t>
            </a:r>
            <a:r>
              <a:rPr lang="en-US" sz="2200" b="1" dirty="0"/>
              <a:t>emergency response and</a:t>
            </a:r>
            <a:r>
              <a:rPr lang="en-US" sz="2200" dirty="0"/>
              <a:t> </a:t>
            </a:r>
            <a:r>
              <a:rPr lang="en-US" sz="2200" b="1" dirty="0"/>
              <a:t>evacuation</a:t>
            </a:r>
            <a:r>
              <a:rPr lang="en-US" sz="2200" dirty="0"/>
              <a:t> </a:t>
            </a:r>
            <a:r>
              <a:rPr lang="en-US" dirty="0"/>
              <a:t>of 40,000 people if another wildfire strikes.</a:t>
            </a:r>
          </a:p>
          <a:p>
            <a:pPr marL="0" indent="0">
              <a:spcBef>
                <a:spcPts val="600"/>
              </a:spcBef>
              <a:spcAft>
                <a:spcPts val="1200"/>
              </a:spcAft>
              <a:buNone/>
            </a:pPr>
            <a:r>
              <a:rPr lang="en-US" dirty="0"/>
              <a:t>	Enables </a:t>
            </a:r>
            <a:r>
              <a:rPr lang="en-US" sz="2200" b="1" dirty="0"/>
              <a:t>infill and compact development </a:t>
            </a:r>
            <a:r>
              <a:rPr lang="en-US" dirty="0"/>
              <a:t>in central city and along waterfront – </a:t>
            </a:r>
            <a:r>
              <a:rPr lang="en-US" i="1" dirty="0"/>
              <a:t>the 	opposite of a typical highway sprawl project</a:t>
            </a:r>
            <a:r>
              <a:rPr lang="en-US" dirty="0"/>
              <a:t>. This is what the GMA askes of us.</a:t>
            </a:r>
          </a:p>
          <a:p>
            <a:pPr marL="0" indent="0">
              <a:spcBef>
                <a:spcPts val="600"/>
              </a:spcBef>
              <a:spcAft>
                <a:spcPts val="1200"/>
              </a:spcAft>
              <a:buNone/>
            </a:pPr>
            <a:r>
              <a:rPr lang="en-US" dirty="0"/>
              <a:t>	Missing link for creating </a:t>
            </a:r>
            <a:r>
              <a:rPr lang="en-US" sz="2200" b="1" dirty="0"/>
              <a:t>express bus service </a:t>
            </a:r>
            <a:r>
              <a:rPr lang="en-US" dirty="0"/>
              <a:t>to Leavenworth and Chelan, and for 	urban area bus routes to be a more competitive alternative to driving.</a:t>
            </a:r>
          </a:p>
          <a:p>
            <a:pPr marL="0" indent="0">
              <a:spcBef>
                <a:spcPts val="600"/>
              </a:spcBef>
              <a:spcAft>
                <a:spcPts val="1200"/>
              </a:spcAft>
              <a:buNone/>
            </a:pPr>
            <a:r>
              <a:rPr lang="en-US" dirty="0"/>
              <a:t>	</a:t>
            </a:r>
          </a:p>
        </p:txBody>
      </p:sp>
      <p:sp>
        <p:nvSpPr>
          <p:cNvPr id="4" name="Slide Number Placeholder 3">
            <a:extLst>
              <a:ext uri="{FF2B5EF4-FFF2-40B4-BE49-F238E27FC236}">
                <a16:creationId xmlns:a16="http://schemas.microsoft.com/office/drawing/2014/main" id="{F2C444FC-210D-4247-ACDD-1C6627BC3861}"/>
              </a:ext>
            </a:extLst>
          </p:cNvPr>
          <p:cNvSpPr>
            <a:spLocks noGrp="1"/>
          </p:cNvSpPr>
          <p:nvPr>
            <p:ph type="sldNum" sz="quarter" idx="12"/>
          </p:nvPr>
        </p:nvSpPr>
        <p:spPr/>
        <p:txBody>
          <a:bodyPr/>
          <a:lstStyle/>
          <a:p>
            <a:fld id="{7B4F29AF-6551-4222-A406-AEC85CB5C85A}" type="slidenum">
              <a:rPr lang="en-US" smtClean="0"/>
              <a:t>7</a:t>
            </a:fld>
            <a:endParaRPr lang="en-US"/>
          </a:p>
        </p:txBody>
      </p:sp>
    </p:spTree>
    <p:extLst>
      <p:ext uri="{BB962C8B-B14F-4D97-AF65-F5344CB8AC3E}">
        <p14:creationId xmlns:p14="http://schemas.microsoft.com/office/powerpoint/2010/main" val="1049069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6C48A-70C2-4064-ABD1-4A5EDDB2B116}"/>
              </a:ext>
            </a:extLst>
          </p:cNvPr>
          <p:cNvSpPr>
            <a:spLocks noGrp="1"/>
          </p:cNvSpPr>
          <p:nvPr>
            <p:ph type="title"/>
          </p:nvPr>
        </p:nvSpPr>
        <p:spPr>
          <a:xfrm>
            <a:off x="1097279" y="286604"/>
            <a:ext cx="10514618" cy="1365216"/>
          </a:xfrm>
        </p:spPr>
        <p:txBody>
          <a:bodyPr/>
          <a:lstStyle/>
          <a:p>
            <a:r>
              <a:rPr lang="en-US" dirty="0"/>
              <a:t>Confluence Parkway is a Transit Investment</a:t>
            </a:r>
          </a:p>
        </p:txBody>
      </p:sp>
      <p:sp>
        <p:nvSpPr>
          <p:cNvPr id="3" name="Content Placeholder 2">
            <a:extLst>
              <a:ext uri="{FF2B5EF4-FFF2-40B4-BE49-F238E27FC236}">
                <a16:creationId xmlns:a16="http://schemas.microsoft.com/office/drawing/2014/main" id="{70168647-6E17-4612-9513-F6BF11FA62D4}"/>
              </a:ext>
            </a:extLst>
          </p:cNvPr>
          <p:cNvSpPr>
            <a:spLocks noGrp="1"/>
          </p:cNvSpPr>
          <p:nvPr>
            <p:ph idx="1"/>
          </p:nvPr>
        </p:nvSpPr>
        <p:spPr>
          <a:xfrm>
            <a:off x="1209368" y="2142772"/>
            <a:ext cx="9946312" cy="1996608"/>
          </a:xfrm>
        </p:spPr>
        <p:txBody>
          <a:bodyPr>
            <a:normAutofit/>
          </a:bodyPr>
          <a:lstStyle/>
          <a:p>
            <a:r>
              <a:rPr lang="en-US" sz="2400" dirty="0"/>
              <a:t>Creates savings that can be converted into more transit services:</a:t>
            </a:r>
          </a:p>
          <a:p>
            <a:pPr marL="0" indent="0">
              <a:buNone/>
            </a:pPr>
            <a:r>
              <a:rPr lang="en-US" sz="2400" dirty="0"/>
              <a:t> 	3,063 annual service hours saved due to shorter distance</a:t>
            </a:r>
          </a:p>
          <a:p>
            <a:pPr marL="0" indent="0">
              <a:buNone/>
            </a:pPr>
            <a:r>
              <a:rPr lang="en-US" sz="2400" dirty="0"/>
              <a:t> 	12,028 annual service hours saved by less congestion </a:t>
            </a:r>
          </a:p>
          <a:p>
            <a:pPr marL="0" indent="0">
              <a:buNone/>
            </a:pPr>
            <a:r>
              <a:rPr lang="en-US" sz="2400" dirty="0"/>
              <a:t> 	@ current $125 per hour cost = </a:t>
            </a:r>
            <a:r>
              <a:rPr lang="en-US" sz="2400" b="1" dirty="0"/>
              <a:t>$1,887,000 annual savings </a:t>
            </a:r>
          </a:p>
          <a:p>
            <a:endParaRPr lang="en-US" dirty="0"/>
          </a:p>
        </p:txBody>
      </p:sp>
      <p:pic>
        <p:nvPicPr>
          <p:cNvPr id="4" name="Picture 3">
            <a:extLst>
              <a:ext uri="{FF2B5EF4-FFF2-40B4-BE49-F238E27FC236}">
                <a16:creationId xmlns:a16="http://schemas.microsoft.com/office/drawing/2014/main" id="{E9A4EF97-5882-4101-9C6B-A8CC91116676}"/>
              </a:ext>
            </a:extLst>
          </p:cNvPr>
          <p:cNvPicPr>
            <a:picLocks noChangeAspect="1"/>
          </p:cNvPicPr>
          <p:nvPr/>
        </p:nvPicPr>
        <p:blipFill>
          <a:blip r:embed="rId2"/>
          <a:stretch>
            <a:fillRect/>
          </a:stretch>
        </p:blipFill>
        <p:spPr>
          <a:xfrm>
            <a:off x="0" y="5090160"/>
            <a:ext cx="12192000" cy="1767840"/>
          </a:xfrm>
          <a:prstGeom prst="rect">
            <a:avLst/>
          </a:prstGeom>
        </p:spPr>
      </p:pic>
      <p:pic>
        <p:nvPicPr>
          <p:cNvPr id="5" name="Picture 4">
            <a:extLst>
              <a:ext uri="{FF2B5EF4-FFF2-40B4-BE49-F238E27FC236}">
                <a16:creationId xmlns:a16="http://schemas.microsoft.com/office/drawing/2014/main" id="{8383387E-4566-4442-B332-8CD9CA51E84A}"/>
              </a:ext>
            </a:extLst>
          </p:cNvPr>
          <p:cNvPicPr>
            <a:picLocks noChangeAspect="1"/>
          </p:cNvPicPr>
          <p:nvPr/>
        </p:nvPicPr>
        <p:blipFill>
          <a:blip r:embed="rId3"/>
          <a:stretch>
            <a:fillRect/>
          </a:stretch>
        </p:blipFill>
        <p:spPr>
          <a:xfrm>
            <a:off x="10842476" y="4139380"/>
            <a:ext cx="1066892" cy="1591194"/>
          </a:xfrm>
          <a:prstGeom prst="rect">
            <a:avLst/>
          </a:prstGeom>
        </p:spPr>
      </p:pic>
    </p:spTree>
    <p:extLst>
      <p:ext uri="{BB962C8B-B14F-4D97-AF65-F5344CB8AC3E}">
        <p14:creationId xmlns:p14="http://schemas.microsoft.com/office/powerpoint/2010/main" val="3462936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6C48A-70C2-4064-ABD1-4A5EDDB2B116}"/>
              </a:ext>
            </a:extLst>
          </p:cNvPr>
          <p:cNvSpPr>
            <a:spLocks noGrp="1"/>
          </p:cNvSpPr>
          <p:nvPr>
            <p:ph type="title"/>
          </p:nvPr>
        </p:nvSpPr>
        <p:spPr>
          <a:xfrm>
            <a:off x="1097279" y="286603"/>
            <a:ext cx="10475289" cy="1384881"/>
          </a:xfrm>
        </p:spPr>
        <p:txBody>
          <a:bodyPr/>
          <a:lstStyle/>
          <a:p>
            <a:r>
              <a:rPr lang="en-US" dirty="0"/>
              <a:t>Confluence Parkway is a Transit Investment</a:t>
            </a:r>
          </a:p>
        </p:txBody>
      </p:sp>
      <p:sp>
        <p:nvSpPr>
          <p:cNvPr id="3" name="Content Placeholder 2">
            <a:extLst>
              <a:ext uri="{FF2B5EF4-FFF2-40B4-BE49-F238E27FC236}">
                <a16:creationId xmlns:a16="http://schemas.microsoft.com/office/drawing/2014/main" id="{70168647-6E17-4612-9513-F6BF11FA62D4}"/>
              </a:ext>
            </a:extLst>
          </p:cNvPr>
          <p:cNvSpPr>
            <a:spLocks noGrp="1"/>
          </p:cNvSpPr>
          <p:nvPr>
            <p:ph idx="1"/>
          </p:nvPr>
        </p:nvSpPr>
        <p:spPr>
          <a:xfrm>
            <a:off x="1209368" y="2133600"/>
            <a:ext cx="9946312" cy="2418735"/>
          </a:xfrm>
        </p:spPr>
        <p:txBody>
          <a:bodyPr>
            <a:normAutofit lnSpcReduction="10000"/>
          </a:bodyPr>
          <a:lstStyle/>
          <a:p>
            <a:r>
              <a:rPr lang="en-US" sz="2400" dirty="0"/>
              <a:t>Improves transit operations:</a:t>
            </a:r>
          </a:p>
          <a:p>
            <a:pPr marL="0" indent="0">
              <a:buNone/>
            </a:pPr>
            <a:r>
              <a:rPr lang="en-US" sz="2400" dirty="0"/>
              <a:t> 	58,200 annual miles saved due to shorter distances</a:t>
            </a:r>
          </a:p>
          <a:p>
            <a:pPr marL="0" indent="0">
              <a:buNone/>
            </a:pPr>
            <a:r>
              <a:rPr lang="en-US" sz="2400" dirty="0"/>
              <a:t>	156,364 annual passenger travel delay hours saved </a:t>
            </a:r>
          </a:p>
          <a:p>
            <a:pPr marL="0" indent="0">
              <a:buNone/>
            </a:pPr>
            <a:r>
              <a:rPr lang="en-US" sz="2400" dirty="0"/>
              <a:t> 	Peak hour travel time reduced by 14 minutes </a:t>
            </a:r>
          </a:p>
          <a:p>
            <a:pPr marL="0" indent="0">
              <a:buNone/>
            </a:pPr>
            <a:r>
              <a:rPr lang="en-US" sz="2400" dirty="0"/>
              <a:t>	Key for proposed Leavenworth to Wenatchee Bus Rapid Transit </a:t>
            </a:r>
          </a:p>
          <a:p>
            <a:pPr marL="0" indent="0">
              <a:buNone/>
            </a:pPr>
            <a:endParaRPr lang="en-US" sz="2400" dirty="0"/>
          </a:p>
          <a:p>
            <a:pPr marL="0" indent="0">
              <a:buNone/>
            </a:pPr>
            <a:endParaRPr lang="en-US" sz="2400" b="1" dirty="0"/>
          </a:p>
          <a:p>
            <a:endParaRPr lang="en-US" dirty="0"/>
          </a:p>
        </p:txBody>
      </p:sp>
      <p:pic>
        <p:nvPicPr>
          <p:cNvPr id="4" name="Picture 3">
            <a:extLst>
              <a:ext uri="{FF2B5EF4-FFF2-40B4-BE49-F238E27FC236}">
                <a16:creationId xmlns:a16="http://schemas.microsoft.com/office/drawing/2014/main" id="{E9A4EF97-5882-4101-9C6B-A8CC91116676}"/>
              </a:ext>
            </a:extLst>
          </p:cNvPr>
          <p:cNvPicPr>
            <a:picLocks noChangeAspect="1"/>
          </p:cNvPicPr>
          <p:nvPr/>
        </p:nvPicPr>
        <p:blipFill>
          <a:blip r:embed="rId2"/>
          <a:stretch>
            <a:fillRect/>
          </a:stretch>
        </p:blipFill>
        <p:spPr>
          <a:xfrm>
            <a:off x="0" y="5090160"/>
            <a:ext cx="12192000" cy="1767840"/>
          </a:xfrm>
          <a:prstGeom prst="rect">
            <a:avLst/>
          </a:prstGeom>
        </p:spPr>
      </p:pic>
      <p:pic>
        <p:nvPicPr>
          <p:cNvPr id="5" name="Picture 4">
            <a:extLst>
              <a:ext uri="{FF2B5EF4-FFF2-40B4-BE49-F238E27FC236}">
                <a16:creationId xmlns:a16="http://schemas.microsoft.com/office/drawing/2014/main" id="{8383387E-4566-4442-B332-8CD9CA51E84A}"/>
              </a:ext>
            </a:extLst>
          </p:cNvPr>
          <p:cNvPicPr>
            <a:picLocks noChangeAspect="1"/>
          </p:cNvPicPr>
          <p:nvPr/>
        </p:nvPicPr>
        <p:blipFill>
          <a:blip r:embed="rId3"/>
          <a:stretch>
            <a:fillRect/>
          </a:stretch>
        </p:blipFill>
        <p:spPr>
          <a:xfrm>
            <a:off x="10842476" y="4152978"/>
            <a:ext cx="1066892" cy="1591194"/>
          </a:xfrm>
          <a:prstGeom prst="rect">
            <a:avLst/>
          </a:prstGeom>
        </p:spPr>
      </p:pic>
    </p:spTree>
    <p:extLst>
      <p:ext uri="{BB962C8B-B14F-4D97-AF65-F5344CB8AC3E}">
        <p14:creationId xmlns:p14="http://schemas.microsoft.com/office/powerpoint/2010/main" val="184941566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1710</TotalTime>
  <Words>773</Words>
  <Application>Microsoft Office PowerPoint</Application>
  <PresentationFormat>Widescreen</PresentationFormat>
  <Paragraphs>89</Paragraphs>
  <Slides>11</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Retrospect</vt:lpstr>
      <vt:lpstr>Confluence Parkway  Funding Request</vt:lpstr>
      <vt:lpstr>PowerPoint Presentation</vt:lpstr>
      <vt:lpstr>Confluence Parkway</vt:lpstr>
      <vt:lpstr>Confluence Parkway – Project Overview</vt:lpstr>
      <vt:lpstr>Project Includes “Loop Trail” Improvements</vt:lpstr>
      <vt:lpstr>The Unique Case for State Investment</vt:lpstr>
      <vt:lpstr>The Unique Case for State Investment</vt:lpstr>
      <vt:lpstr>Confluence Parkway is a Transit Investment</vt:lpstr>
      <vt:lpstr>Confluence Parkway is a Transit Investment</vt:lpstr>
      <vt:lpstr>The Unique Case for State Investment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Confluence Parkway Status Update</dc:title>
  <dc:creator>Laura Merrill</dc:creator>
  <cp:lastModifiedBy>Jeff Wilkens</cp:lastModifiedBy>
  <cp:revision>146</cp:revision>
  <cp:lastPrinted>2022-02-03T18:20:28Z</cp:lastPrinted>
  <dcterms:created xsi:type="dcterms:W3CDTF">2021-10-14T23:38:07Z</dcterms:created>
  <dcterms:modified xsi:type="dcterms:W3CDTF">2022-02-03T19:46:46Z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4193148-6930-4f89-8cd5-2521ed9151d1_Enabled">
    <vt:lpwstr>True</vt:lpwstr>
  </property>
  <property fmtid="{D5CDD505-2E9C-101B-9397-08002B2CF9AE}" pid="3" name="MSIP_Label_34193148-6930-4f89-8cd5-2521ed9151d1_SiteId">
    <vt:lpwstr>be002879-154d-4d36-b10b-5b72a0c59bd0</vt:lpwstr>
  </property>
  <property fmtid="{D5CDD505-2E9C-101B-9397-08002B2CF9AE}" pid="4" name="MSIP_Label_34193148-6930-4f89-8cd5-2521ed9151d1_Owner">
    <vt:lpwstr>michelle.smith@chelanpud.org</vt:lpwstr>
  </property>
  <property fmtid="{D5CDD505-2E9C-101B-9397-08002B2CF9AE}" pid="5" name="MSIP_Label_34193148-6930-4f89-8cd5-2521ed9151d1_SetDate">
    <vt:lpwstr>2021-10-25T20:35:57.6485029Z</vt:lpwstr>
  </property>
  <property fmtid="{D5CDD505-2E9C-101B-9397-08002B2CF9AE}" pid="6" name="MSIP_Label_34193148-6930-4f89-8cd5-2521ed9151d1_Name">
    <vt:lpwstr>General</vt:lpwstr>
  </property>
  <property fmtid="{D5CDD505-2E9C-101B-9397-08002B2CF9AE}" pid="7" name="MSIP_Label_34193148-6930-4f89-8cd5-2521ed9151d1_Application">
    <vt:lpwstr>Microsoft Azure Information Protection</vt:lpwstr>
  </property>
  <property fmtid="{D5CDD505-2E9C-101B-9397-08002B2CF9AE}" pid="8" name="MSIP_Label_34193148-6930-4f89-8cd5-2521ed9151d1_ActionId">
    <vt:lpwstr>78f52fa3-b493-49de-b232-a68706366e14</vt:lpwstr>
  </property>
  <property fmtid="{D5CDD505-2E9C-101B-9397-08002B2CF9AE}" pid="9" name="MSIP_Label_34193148-6930-4f89-8cd5-2521ed9151d1_Extended_MSFT_Method">
    <vt:lpwstr>Automatic</vt:lpwstr>
  </property>
  <property fmtid="{D5CDD505-2E9C-101B-9397-08002B2CF9AE}" pid="10" name="Sensitivity">
    <vt:lpwstr>General</vt:lpwstr>
  </property>
</Properties>
</file>